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71" r:id="rId2"/>
    <p:sldId id="274" r:id="rId3"/>
    <p:sldId id="276" r:id="rId4"/>
    <p:sldId id="369" r:id="rId5"/>
    <p:sldId id="271" r:id="rId6"/>
    <p:sldId id="374" r:id="rId7"/>
    <p:sldId id="307" r:id="rId8"/>
    <p:sldId id="380" r:id="rId9"/>
    <p:sldId id="366" r:id="rId10"/>
    <p:sldId id="381" r:id="rId11"/>
    <p:sldId id="379" r:id="rId12"/>
    <p:sldId id="377" r:id="rId13"/>
    <p:sldId id="357" r:id="rId14"/>
    <p:sldId id="361" r:id="rId15"/>
    <p:sldId id="368" r:id="rId16"/>
    <p:sldId id="263" r:id="rId17"/>
    <p:sldId id="370" r:id="rId18"/>
    <p:sldId id="378" r:id="rId19"/>
    <p:sldId id="375" r:id="rId20"/>
    <p:sldId id="376" r:id="rId21"/>
    <p:sldId id="256" r:id="rId22"/>
    <p:sldId id="265" r:id="rId23"/>
    <p:sldId id="259" r:id="rId24"/>
    <p:sldId id="257" r:id="rId25"/>
    <p:sldId id="372" r:id="rId26"/>
    <p:sldId id="373"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216BB-2850-4F3C-8D23-2A0C2E2D55F7}" v="296" dt="2021-11-08T15:12:57.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1139" autoAdjust="0"/>
  </p:normalViewPr>
  <p:slideViewPr>
    <p:cSldViewPr snapToGrid="0">
      <p:cViewPr varScale="1">
        <p:scale>
          <a:sx n="102" d="100"/>
          <a:sy n="102" d="100"/>
        </p:scale>
        <p:origin x="12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F92B2-49E8-47F7-80D1-05BE713C34FF}"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9F8B5F7-8ECC-4F99-834C-C0C125AF0488}">
      <dgm:prSet/>
      <dgm:spPr/>
      <dgm:t>
        <a:bodyPr/>
        <a:lstStyle/>
        <a:p>
          <a:r>
            <a:rPr lang="en-US" dirty="0"/>
            <a:t>Knowing and Showing I am More than my Mastery</a:t>
          </a:r>
        </a:p>
      </dgm:t>
    </dgm:pt>
    <dgm:pt modelId="{CBFCFB9D-BFCD-43AC-9244-847E405A8207}" type="parTrans" cxnId="{9A380FCB-958D-45E2-B317-22B1EDD1D20D}">
      <dgm:prSet/>
      <dgm:spPr/>
      <dgm:t>
        <a:bodyPr/>
        <a:lstStyle/>
        <a:p>
          <a:endParaRPr lang="en-US"/>
        </a:p>
      </dgm:t>
    </dgm:pt>
    <dgm:pt modelId="{4C3E1201-D50F-4AB8-A7BB-67582222E988}" type="sibTrans" cxnId="{9A380FCB-958D-45E2-B317-22B1EDD1D20D}">
      <dgm:prSet/>
      <dgm:spPr/>
      <dgm:t>
        <a:bodyPr/>
        <a:lstStyle/>
        <a:p>
          <a:endParaRPr lang="en-US"/>
        </a:p>
      </dgm:t>
    </dgm:pt>
    <dgm:pt modelId="{BCC3032F-EEDA-45D1-8522-297ED577EEA3}">
      <dgm:prSet/>
      <dgm:spPr/>
      <dgm:t>
        <a:bodyPr/>
        <a:lstStyle/>
        <a:p>
          <a:r>
            <a:rPr lang="en-US" dirty="0"/>
            <a:t>Facilitates Better Understanding and Communication within the Industry</a:t>
          </a:r>
        </a:p>
      </dgm:t>
    </dgm:pt>
    <dgm:pt modelId="{4E4790DC-A937-4BEE-8A46-45F7D7730F5D}" type="parTrans" cxnId="{024FEEBC-CF31-4E80-9007-C223DF8F894E}">
      <dgm:prSet/>
      <dgm:spPr/>
      <dgm:t>
        <a:bodyPr/>
        <a:lstStyle/>
        <a:p>
          <a:endParaRPr lang="en-US"/>
        </a:p>
      </dgm:t>
    </dgm:pt>
    <dgm:pt modelId="{1360FBA6-02CD-4A0C-88C4-90E2D9A82112}" type="sibTrans" cxnId="{024FEEBC-CF31-4E80-9007-C223DF8F894E}">
      <dgm:prSet/>
      <dgm:spPr/>
      <dgm:t>
        <a:bodyPr/>
        <a:lstStyle/>
        <a:p>
          <a:endParaRPr lang="en-US"/>
        </a:p>
      </dgm:t>
    </dgm:pt>
    <dgm:pt modelId="{E8C88E92-D6DF-44F6-A2D9-F01276A2A3D5}" type="pres">
      <dgm:prSet presAssocID="{57CF92B2-49E8-47F7-80D1-05BE713C34FF}" presName="hierChild1" presStyleCnt="0">
        <dgm:presLayoutVars>
          <dgm:chPref val="1"/>
          <dgm:dir/>
          <dgm:animOne val="branch"/>
          <dgm:animLvl val="lvl"/>
          <dgm:resizeHandles/>
        </dgm:presLayoutVars>
      </dgm:prSet>
      <dgm:spPr/>
    </dgm:pt>
    <dgm:pt modelId="{C066EB38-C1F2-46DF-B158-46CAB6587DC2}" type="pres">
      <dgm:prSet presAssocID="{69F8B5F7-8ECC-4F99-834C-C0C125AF0488}" presName="hierRoot1" presStyleCnt="0"/>
      <dgm:spPr/>
    </dgm:pt>
    <dgm:pt modelId="{D8F8867E-9A9F-46D8-A4E9-D738816D88CE}" type="pres">
      <dgm:prSet presAssocID="{69F8B5F7-8ECC-4F99-834C-C0C125AF0488}" presName="composite" presStyleCnt="0"/>
      <dgm:spPr/>
    </dgm:pt>
    <dgm:pt modelId="{33217FAB-C1F7-41F0-B8D0-B914BF5794CC}" type="pres">
      <dgm:prSet presAssocID="{69F8B5F7-8ECC-4F99-834C-C0C125AF0488}" presName="background" presStyleLbl="node0" presStyleIdx="0" presStyleCnt="2"/>
      <dgm:spPr/>
    </dgm:pt>
    <dgm:pt modelId="{79C9DEA4-B544-4C59-9222-88DC4BB17704}" type="pres">
      <dgm:prSet presAssocID="{69F8B5F7-8ECC-4F99-834C-C0C125AF0488}" presName="text" presStyleLbl="fgAcc0" presStyleIdx="0" presStyleCnt="2" custLinFactX="28464" custLinFactNeighborX="100000" custLinFactNeighborY="-33607">
        <dgm:presLayoutVars>
          <dgm:chPref val="3"/>
        </dgm:presLayoutVars>
      </dgm:prSet>
      <dgm:spPr/>
    </dgm:pt>
    <dgm:pt modelId="{328856DF-DA69-4870-BBD0-A697BC28D949}" type="pres">
      <dgm:prSet presAssocID="{69F8B5F7-8ECC-4F99-834C-C0C125AF0488}" presName="hierChild2" presStyleCnt="0"/>
      <dgm:spPr/>
    </dgm:pt>
    <dgm:pt modelId="{E70DBC26-01F6-4C4D-A2F3-E303CE7D85DE}" type="pres">
      <dgm:prSet presAssocID="{BCC3032F-EEDA-45D1-8522-297ED577EEA3}" presName="hierRoot1" presStyleCnt="0"/>
      <dgm:spPr/>
    </dgm:pt>
    <dgm:pt modelId="{02852C08-9100-4957-AF37-62B88E08D057}" type="pres">
      <dgm:prSet presAssocID="{BCC3032F-EEDA-45D1-8522-297ED577EEA3}" presName="composite" presStyleCnt="0"/>
      <dgm:spPr/>
    </dgm:pt>
    <dgm:pt modelId="{4D76DB81-38B5-4213-B90C-74101D04464D}" type="pres">
      <dgm:prSet presAssocID="{BCC3032F-EEDA-45D1-8522-297ED577EEA3}" presName="background" presStyleLbl="node0" presStyleIdx="1" presStyleCnt="2"/>
      <dgm:spPr/>
    </dgm:pt>
    <dgm:pt modelId="{FB8A3752-87C5-49F8-BE2D-E2AF21B75932}" type="pres">
      <dgm:prSet presAssocID="{BCC3032F-EEDA-45D1-8522-297ED577EEA3}" presName="text" presStyleLbl="fgAcc0" presStyleIdx="1" presStyleCnt="2" custLinFactX="-18630" custLinFactNeighborX="-100000" custLinFactNeighborY="-56013">
        <dgm:presLayoutVars>
          <dgm:chPref val="3"/>
        </dgm:presLayoutVars>
      </dgm:prSet>
      <dgm:spPr/>
    </dgm:pt>
    <dgm:pt modelId="{244C0E1F-1ADD-4234-BB15-C0697703A3E4}" type="pres">
      <dgm:prSet presAssocID="{BCC3032F-EEDA-45D1-8522-297ED577EEA3}" presName="hierChild2" presStyleCnt="0"/>
      <dgm:spPr/>
    </dgm:pt>
  </dgm:ptLst>
  <dgm:cxnLst>
    <dgm:cxn modelId="{A51E7C57-7DC9-451E-A74A-77B657C1954D}" type="presOf" srcId="{69F8B5F7-8ECC-4F99-834C-C0C125AF0488}" destId="{79C9DEA4-B544-4C59-9222-88DC4BB17704}" srcOrd="0" destOrd="0" presId="urn:microsoft.com/office/officeart/2005/8/layout/hierarchy1"/>
    <dgm:cxn modelId="{0510A57C-6C41-4E26-B0A6-1C07C90B97C1}" type="presOf" srcId="{BCC3032F-EEDA-45D1-8522-297ED577EEA3}" destId="{FB8A3752-87C5-49F8-BE2D-E2AF21B75932}" srcOrd="0" destOrd="0" presId="urn:microsoft.com/office/officeart/2005/8/layout/hierarchy1"/>
    <dgm:cxn modelId="{025A5DBB-1DB1-4A40-A333-13CEAB58B46F}" type="presOf" srcId="{57CF92B2-49E8-47F7-80D1-05BE713C34FF}" destId="{E8C88E92-D6DF-44F6-A2D9-F01276A2A3D5}" srcOrd="0" destOrd="0" presId="urn:microsoft.com/office/officeart/2005/8/layout/hierarchy1"/>
    <dgm:cxn modelId="{024FEEBC-CF31-4E80-9007-C223DF8F894E}" srcId="{57CF92B2-49E8-47F7-80D1-05BE713C34FF}" destId="{BCC3032F-EEDA-45D1-8522-297ED577EEA3}" srcOrd="1" destOrd="0" parTransId="{4E4790DC-A937-4BEE-8A46-45F7D7730F5D}" sibTransId="{1360FBA6-02CD-4A0C-88C4-90E2D9A82112}"/>
    <dgm:cxn modelId="{9A380FCB-958D-45E2-B317-22B1EDD1D20D}" srcId="{57CF92B2-49E8-47F7-80D1-05BE713C34FF}" destId="{69F8B5F7-8ECC-4F99-834C-C0C125AF0488}" srcOrd="0" destOrd="0" parTransId="{CBFCFB9D-BFCD-43AC-9244-847E405A8207}" sibTransId="{4C3E1201-D50F-4AB8-A7BB-67582222E988}"/>
    <dgm:cxn modelId="{74C833CD-94FE-4B10-8FED-BA0D29C14787}" type="presParOf" srcId="{E8C88E92-D6DF-44F6-A2D9-F01276A2A3D5}" destId="{C066EB38-C1F2-46DF-B158-46CAB6587DC2}" srcOrd="0" destOrd="0" presId="urn:microsoft.com/office/officeart/2005/8/layout/hierarchy1"/>
    <dgm:cxn modelId="{E37B2D7D-7667-47CA-9A15-178E53846EF4}" type="presParOf" srcId="{C066EB38-C1F2-46DF-B158-46CAB6587DC2}" destId="{D8F8867E-9A9F-46D8-A4E9-D738816D88CE}" srcOrd="0" destOrd="0" presId="urn:microsoft.com/office/officeart/2005/8/layout/hierarchy1"/>
    <dgm:cxn modelId="{F95F38E2-2B22-4CF9-AEB0-D6B65815F44D}" type="presParOf" srcId="{D8F8867E-9A9F-46D8-A4E9-D738816D88CE}" destId="{33217FAB-C1F7-41F0-B8D0-B914BF5794CC}" srcOrd="0" destOrd="0" presId="urn:microsoft.com/office/officeart/2005/8/layout/hierarchy1"/>
    <dgm:cxn modelId="{91C8BCFF-ACBC-4153-B796-AABD32C85109}" type="presParOf" srcId="{D8F8867E-9A9F-46D8-A4E9-D738816D88CE}" destId="{79C9DEA4-B544-4C59-9222-88DC4BB17704}" srcOrd="1" destOrd="0" presId="urn:microsoft.com/office/officeart/2005/8/layout/hierarchy1"/>
    <dgm:cxn modelId="{D8740C91-1A2E-4116-9812-085B559AA165}" type="presParOf" srcId="{C066EB38-C1F2-46DF-B158-46CAB6587DC2}" destId="{328856DF-DA69-4870-BBD0-A697BC28D949}" srcOrd="1" destOrd="0" presId="urn:microsoft.com/office/officeart/2005/8/layout/hierarchy1"/>
    <dgm:cxn modelId="{D13B84E5-56AC-44FE-8FEE-2C7F1A2BD88A}" type="presParOf" srcId="{E8C88E92-D6DF-44F6-A2D9-F01276A2A3D5}" destId="{E70DBC26-01F6-4C4D-A2F3-E303CE7D85DE}" srcOrd="1" destOrd="0" presId="urn:microsoft.com/office/officeart/2005/8/layout/hierarchy1"/>
    <dgm:cxn modelId="{F7F84DEF-EAA2-4547-B587-B49E48DB0F31}" type="presParOf" srcId="{E70DBC26-01F6-4C4D-A2F3-E303CE7D85DE}" destId="{02852C08-9100-4957-AF37-62B88E08D057}" srcOrd="0" destOrd="0" presId="urn:microsoft.com/office/officeart/2005/8/layout/hierarchy1"/>
    <dgm:cxn modelId="{5E6852A6-4C41-4D06-8DBD-C52390BE38B6}" type="presParOf" srcId="{02852C08-9100-4957-AF37-62B88E08D057}" destId="{4D76DB81-38B5-4213-B90C-74101D04464D}" srcOrd="0" destOrd="0" presId="urn:microsoft.com/office/officeart/2005/8/layout/hierarchy1"/>
    <dgm:cxn modelId="{74195BF6-A328-4EB7-B544-6DB109FCF889}" type="presParOf" srcId="{02852C08-9100-4957-AF37-62B88E08D057}" destId="{FB8A3752-87C5-49F8-BE2D-E2AF21B75932}" srcOrd="1" destOrd="0" presId="urn:microsoft.com/office/officeart/2005/8/layout/hierarchy1"/>
    <dgm:cxn modelId="{486BEC9C-A9FB-4B89-9358-EE9CEDF4D5F9}" type="presParOf" srcId="{E70DBC26-01F6-4C4D-A2F3-E303CE7D85DE}" destId="{244C0E1F-1ADD-4234-BB15-C0697703A3E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17FAB-C1F7-41F0-B8D0-B914BF5794CC}">
      <dsp:nvSpPr>
        <dsp:cNvPr id="0" name=""/>
        <dsp:cNvSpPr/>
      </dsp:nvSpPr>
      <dsp:spPr>
        <a:xfrm>
          <a:off x="5509393" y="-454161"/>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C9DEA4-B544-4C59-9222-88DC4BB17704}">
      <dsp:nvSpPr>
        <dsp:cNvPr id="0" name=""/>
        <dsp:cNvSpPr/>
      </dsp:nvSpPr>
      <dsp:spPr>
        <a:xfrm>
          <a:off x="6010014" y="21428"/>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Knowing and Showing I am More than my Mastery</a:t>
          </a:r>
        </a:p>
      </dsp:txBody>
      <dsp:txXfrm>
        <a:off x="6093811" y="105225"/>
        <a:ext cx="4337991" cy="2693452"/>
      </dsp:txXfrm>
    </dsp:sp>
    <dsp:sp modelId="{4D76DB81-38B5-4213-B90C-74101D04464D}">
      <dsp:nvSpPr>
        <dsp:cNvPr id="0" name=""/>
        <dsp:cNvSpPr/>
      </dsp:nvSpPr>
      <dsp:spPr>
        <a:xfrm>
          <a:off x="163134" y="-475589"/>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8A3752-87C5-49F8-BE2D-E2AF21B75932}">
      <dsp:nvSpPr>
        <dsp:cNvPr id="0" name=""/>
        <dsp:cNvSpPr/>
      </dsp:nvSpPr>
      <dsp:spPr>
        <a:xfrm>
          <a:off x="663754" y="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Facilitates Better Understanding and Communication within the Industry</a:t>
          </a:r>
        </a:p>
      </dsp:txBody>
      <dsp:txXfrm>
        <a:off x="747551" y="8379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982D9-B086-4C48-8839-55C991B6C01E}"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E9185-BB79-4138-BAA1-A22A796E3894}" type="slidenum">
              <a:rPr lang="en-US" smtClean="0"/>
              <a:t>‹#›</a:t>
            </a:fld>
            <a:endParaRPr lang="en-US"/>
          </a:p>
        </p:txBody>
      </p:sp>
    </p:spTree>
    <p:extLst>
      <p:ext uri="{BB962C8B-B14F-4D97-AF65-F5344CB8AC3E}">
        <p14:creationId xmlns:p14="http://schemas.microsoft.com/office/powerpoint/2010/main" val="302717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B5AE95FF-20D5-4871-A905-B1B1BBB42B6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5650" indent="-290513">
              <a:spcBef>
                <a:spcPct val="30000"/>
              </a:spcBef>
              <a:defRPr sz="1200">
                <a:solidFill>
                  <a:schemeClr val="tx1"/>
                </a:solidFill>
                <a:latin typeface="Arial" panose="020B0604020202020204" pitchFamily="34" charset="0"/>
                <a:ea typeface="MS PGothic" panose="020B0600070205080204" pitchFamily="34" charset="-128"/>
              </a:defRPr>
            </a:lvl2pPr>
            <a:lvl3pPr marL="1163638" indent="-231775">
              <a:spcBef>
                <a:spcPct val="30000"/>
              </a:spcBef>
              <a:defRPr sz="1200">
                <a:solidFill>
                  <a:schemeClr val="tx1"/>
                </a:solidFill>
                <a:latin typeface="Arial" panose="020B0604020202020204" pitchFamily="34" charset="0"/>
                <a:ea typeface="MS PGothic" panose="020B0600070205080204" pitchFamily="34" charset="-128"/>
              </a:defRPr>
            </a:lvl3pPr>
            <a:lvl4pPr marL="1630363" indent="-231775">
              <a:spcBef>
                <a:spcPct val="30000"/>
              </a:spcBef>
              <a:defRPr sz="1200">
                <a:solidFill>
                  <a:schemeClr val="tx1"/>
                </a:solidFill>
                <a:latin typeface="Arial" panose="020B0604020202020204" pitchFamily="34" charset="0"/>
                <a:ea typeface="MS PGothic" panose="020B0600070205080204" pitchFamily="34" charset="-128"/>
              </a:defRPr>
            </a:lvl4pPr>
            <a:lvl5pPr marL="2095500" indent="-231775">
              <a:spcBef>
                <a:spcPct val="30000"/>
              </a:spcBef>
              <a:defRPr sz="1200">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4E02A1C-B65D-49D6-BDE2-E643DAECA2D7}" type="slidenum">
              <a:rPr lang="en-US" altLang="en-US" smtClean="0"/>
              <a:pPr>
                <a:spcBef>
                  <a:spcPct val="0"/>
                </a:spcBef>
              </a:pPr>
              <a:t>1</a:t>
            </a:fld>
            <a:endParaRPr lang="en-US" altLang="en-US"/>
          </a:p>
        </p:txBody>
      </p:sp>
      <p:sp>
        <p:nvSpPr>
          <p:cNvPr id="15363" name="Rectangle 2">
            <a:extLst>
              <a:ext uri="{FF2B5EF4-FFF2-40B4-BE49-F238E27FC236}">
                <a16:creationId xmlns:a16="http://schemas.microsoft.com/office/drawing/2014/main" id="{A9827EC4-8835-4D4C-B29B-193DA3513101}"/>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E163B57D-BDFA-4901-BCED-AB4F96104BF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1E9185-BB79-4138-BAA1-A22A796E3894}" type="slidenum">
              <a:rPr lang="en-US" smtClean="0"/>
              <a:t>24</a:t>
            </a:fld>
            <a:endParaRPr lang="en-US"/>
          </a:p>
        </p:txBody>
      </p:sp>
    </p:spTree>
    <p:extLst>
      <p:ext uri="{BB962C8B-B14F-4D97-AF65-F5344CB8AC3E}">
        <p14:creationId xmlns:p14="http://schemas.microsoft.com/office/powerpoint/2010/main" val="2247332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8330-FC33-44A9-A25E-21BCA24765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850791-019A-42A1-9A80-3D35CECDD7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8A3382-D7B1-4D42-AFA5-30398C23B78C}"/>
              </a:ext>
            </a:extLst>
          </p:cNvPr>
          <p:cNvSpPr>
            <a:spLocks noGrp="1"/>
          </p:cNvSpPr>
          <p:nvPr>
            <p:ph type="dt" sz="half" idx="10"/>
          </p:nvPr>
        </p:nvSpPr>
        <p:spPr/>
        <p:txBody>
          <a:bodyPr/>
          <a:lstStyle/>
          <a:p>
            <a:fld id="{D949F9CE-C7DC-443B-AEEC-6EFE82BB0B51}" type="datetimeFigureOut">
              <a:rPr lang="en-US" smtClean="0"/>
              <a:t>11/8/2021</a:t>
            </a:fld>
            <a:endParaRPr lang="en-US"/>
          </a:p>
        </p:txBody>
      </p:sp>
      <p:sp>
        <p:nvSpPr>
          <p:cNvPr id="5" name="Footer Placeholder 4">
            <a:extLst>
              <a:ext uri="{FF2B5EF4-FFF2-40B4-BE49-F238E27FC236}">
                <a16:creationId xmlns:a16="http://schemas.microsoft.com/office/drawing/2014/main" id="{7544394E-B73D-4B1A-A6F0-1AC6BC38C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FA31F-BA37-4205-B982-8E8308FA5C75}"/>
              </a:ext>
            </a:extLst>
          </p:cNvPr>
          <p:cNvSpPr>
            <a:spLocks noGrp="1"/>
          </p:cNvSpPr>
          <p:nvPr>
            <p:ph type="sldNum" sz="quarter" idx="12"/>
          </p:nvPr>
        </p:nvSpPr>
        <p:spPr/>
        <p:txBody>
          <a:bodyPr/>
          <a:lstStyle/>
          <a:p>
            <a:fld id="{4C9FBA0A-86E8-4669-868B-0EAA0029EC20}" type="slidenum">
              <a:rPr lang="en-US" smtClean="0"/>
              <a:t>‹#›</a:t>
            </a:fld>
            <a:endParaRPr lang="en-US"/>
          </a:p>
        </p:txBody>
      </p:sp>
    </p:spTree>
    <p:extLst>
      <p:ext uri="{BB962C8B-B14F-4D97-AF65-F5344CB8AC3E}">
        <p14:creationId xmlns:p14="http://schemas.microsoft.com/office/powerpoint/2010/main" val="469651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A47D-9B2B-4499-8B09-CB0DC46D8A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352F23-B1AA-495C-AEF6-84CFD8B334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DADA8-A292-43DA-8375-075547B11350}"/>
              </a:ext>
            </a:extLst>
          </p:cNvPr>
          <p:cNvSpPr>
            <a:spLocks noGrp="1"/>
          </p:cNvSpPr>
          <p:nvPr>
            <p:ph type="dt" sz="half" idx="10"/>
          </p:nvPr>
        </p:nvSpPr>
        <p:spPr/>
        <p:txBody>
          <a:bodyPr/>
          <a:lstStyle/>
          <a:p>
            <a:fld id="{D949F9CE-C7DC-443B-AEEC-6EFE82BB0B51}" type="datetimeFigureOut">
              <a:rPr lang="en-US" smtClean="0"/>
              <a:t>11/8/2021</a:t>
            </a:fld>
            <a:endParaRPr lang="en-US"/>
          </a:p>
        </p:txBody>
      </p:sp>
      <p:sp>
        <p:nvSpPr>
          <p:cNvPr id="5" name="Footer Placeholder 4">
            <a:extLst>
              <a:ext uri="{FF2B5EF4-FFF2-40B4-BE49-F238E27FC236}">
                <a16:creationId xmlns:a16="http://schemas.microsoft.com/office/drawing/2014/main" id="{008EFF7E-0CF4-4335-83A2-213423B67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1FC05-19B5-4877-8D56-7684268D0225}"/>
              </a:ext>
            </a:extLst>
          </p:cNvPr>
          <p:cNvSpPr>
            <a:spLocks noGrp="1"/>
          </p:cNvSpPr>
          <p:nvPr>
            <p:ph type="sldNum" sz="quarter" idx="12"/>
          </p:nvPr>
        </p:nvSpPr>
        <p:spPr/>
        <p:txBody>
          <a:bodyPr/>
          <a:lstStyle/>
          <a:p>
            <a:fld id="{4C9FBA0A-86E8-4669-868B-0EAA0029EC20}" type="slidenum">
              <a:rPr lang="en-US" smtClean="0"/>
              <a:t>‹#›</a:t>
            </a:fld>
            <a:endParaRPr lang="en-US"/>
          </a:p>
        </p:txBody>
      </p:sp>
    </p:spTree>
    <p:extLst>
      <p:ext uri="{BB962C8B-B14F-4D97-AF65-F5344CB8AC3E}">
        <p14:creationId xmlns:p14="http://schemas.microsoft.com/office/powerpoint/2010/main" val="735266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A240A5-924D-4EF0-9F04-378264A8C2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4F471-6E3A-433A-94F6-9520077CBC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23F23-EEF4-4E32-A267-81999CA2B684}"/>
              </a:ext>
            </a:extLst>
          </p:cNvPr>
          <p:cNvSpPr>
            <a:spLocks noGrp="1"/>
          </p:cNvSpPr>
          <p:nvPr>
            <p:ph type="dt" sz="half" idx="10"/>
          </p:nvPr>
        </p:nvSpPr>
        <p:spPr/>
        <p:txBody>
          <a:bodyPr/>
          <a:lstStyle/>
          <a:p>
            <a:fld id="{D949F9CE-C7DC-443B-AEEC-6EFE82BB0B51}" type="datetimeFigureOut">
              <a:rPr lang="en-US" smtClean="0"/>
              <a:t>11/8/2021</a:t>
            </a:fld>
            <a:endParaRPr lang="en-US"/>
          </a:p>
        </p:txBody>
      </p:sp>
      <p:sp>
        <p:nvSpPr>
          <p:cNvPr id="5" name="Footer Placeholder 4">
            <a:extLst>
              <a:ext uri="{FF2B5EF4-FFF2-40B4-BE49-F238E27FC236}">
                <a16:creationId xmlns:a16="http://schemas.microsoft.com/office/drawing/2014/main" id="{CCA3B826-BBEE-4243-8429-B8844390D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19538-14BB-43A3-A8D9-F86D4A06038E}"/>
              </a:ext>
            </a:extLst>
          </p:cNvPr>
          <p:cNvSpPr>
            <a:spLocks noGrp="1"/>
          </p:cNvSpPr>
          <p:nvPr>
            <p:ph type="sldNum" sz="quarter" idx="12"/>
          </p:nvPr>
        </p:nvSpPr>
        <p:spPr/>
        <p:txBody>
          <a:bodyPr/>
          <a:lstStyle/>
          <a:p>
            <a:fld id="{4C9FBA0A-86E8-4669-868B-0EAA0029EC20}" type="slidenum">
              <a:rPr lang="en-US" smtClean="0"/>
              <a:t>‹#›</a:t>
            </a:fld>
            <a:endParaRPr lang="en-US"/>
          </a:p>
        </p:txBody>
      </p:sp>
    </p:spTree>
    <p:extLst>
      <p:ext uri="{BB962C8B-B14F-4D97-AF65-F5344CB8AC3E}">
        <p14:creationId xmlns:p14="http://schemas.microsoft.com/office/powerpoint/2010/main" val="180157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D30A1-F6F9-413C-A918-FF9A2A134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FF5B62-52D7-4558-AE8B-108D03A459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A51F5-238F-45F4-853F-FA7307A09AAB}"/>
              </a:ext>
            </a:extLst>
          </p:cNvPr>
          <p:cNvSpPr>
            <a:spLocks noGrp="1"/>
          </p:cNvSpPr>
          <p:nvPr>
            <p:ph type="dt" sz="half" idx="10"/>
          </p:nvPr>
        </p:nvSpPr>
        <p:spPr/>
        <p:txBody>
          <a:bodyPr/>
          <a:lstStyle/>
          <a:p>
            <a:fld id="{D949F9CE-C7DC-443B-AEEC-6EFE82BB0B51}" type="datetimeFigureOut">
              <a:rPr lang="en-US" smtClean="0"/>
              <a:t>11/8/2021</a:t>
            </a:fld>
            <a:endParaRPr lang="en-US"/>
          </a:p>
        </p:txBody>
      </p:sp>
      <p:sp>
        <p:nvSpPr>
          <p:cNvPr id="5" name="Footer Placeholder 4">
            <a:extLst>
              <a:ext uri="{FF2B5EF4-FFF2-40B4-BE49-F238E27FC236}">
                <a16:creationId xmlns:a16="http://schemas.microsoft.com/office/drawing/2014/main" id="{595326D6-862B-444B-AD7E-CD89AFE8E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744F4-A3B5-4D59-ACBF-B28DE0D48AA4}"/>
              </a:ext>
            </a:extLst>
          </p:cNvPr>
          <p:cNvSpPr>
            <a:spLocks noGrp="1"/>
          </p:cNvSpPr>
          <p:nvPr>
            <p:ph type="sldNum" sz="quarter" idx="12"/>
          </p:nvPr>
        </p:nvSpPr>
        <p:spPr/>
        <p:txBody>
          <a:bodyPr/>
          <a:lstStyle/>
          <a:p>
            <a:fld id="{4C9FBA0A-86E8-4669-868B-0EAA0029EC20}" type="slidenum">
              <a:rPr lang="en-US" smtClean="0"/>
              <a:t>‹#›</a:t>
            </a:fld>
            <a:endParaRPr lang="en-US"/>
          </a:p>
        </p:txBody>
      </p:sp>
    </p:spTree>
    <p:extLst>
      <p:ext uri="{BB962C8B-B14F-4D97-AF65-F5344CB8AC3E}">
        <p14:creationId xmlns:p14="http://schemas.microsoft.com/office/powerpoint/2010/main" val="342808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5A4C-3123-4D7D-A77F-B69E8067F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6F1520-4C59-4FF9-B0C6-A08115DEAC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9D4322-8FC0-4774-9FA9-DFB3BFDB3A7C}"/>
              </a:ext>
            </a:extLst>
          </p:cNvPr>
          <p:cNvSpPr>
            <a:spLocks noGrp="1"/>
          </p:cNvSpPr>
          <p:nvPr>
            <p:ph type="dt" sz="half" idx="10"/>
          </p:nvPr>
        </p:nvSpPr>
        <p:spPr/>
        <p:txBody>
          <a:bodyPr/>
          <a:lstStyle/>
          <a:p>
            <a:fld id="{D949F9CE-C7DC-443B-AEEC-6EFE82BB0B51}" type="datetimeFigureOut">
              <a:rPr lang="en-US" smtClean="0"/>
              <a:t>11/8/2021</a:t>
            </a:fld>
            <a:endParaRPr lang="en-US"/>
          </a:p>
        </p:txBody>
      </p:sp>
      <p:sp>
        <p:nvSpPr>
          <p:cNvPr id="5" name="Footer Placeholder 4">
            <a:extLst>
              <a:ext uri="{FF2B5EF4-FFF2-40B4-BE49-F238E27FC236}">
                <a16:creationId xmlns:a16="http://schemas.microsoft.com/office/drawing/2014/main" id="{4F5208C5-6B4F-4E6B-B56F-66D7832A8E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2395D-35C7-4861-85C5-0CE1AC5FC9CE}"/>
              </a:ext>
            </a:extLst>
          </p:cNvPr>
          <p:cNvSpPr>
            <a:spLocks noGrp="1"/>
          </p:cNvSpPr>
          <p:nvPr>
            <p:ph type="sldNum" sz="quarter" idx="12"/>
          </p:nvPr>
        </p:nvSpPr>
        <p:spPr/>
        <p:txBody>
          <a:bodyPr/>
          <a:lstStyle/>
          <a:p>
            <a:fld id="{4C9FBA0A-86E8-4669-868B-0EAA0029EC20}" type="slidenum">
              <a:rPr lang="en-US" smtClean="0"/>
              <a:t>‹#›</a:t>
            </a:fld>
            <a:endParaRPr lang="en-US"/>
          </a:p>
        </p:txBody>
      </p:sp>
    </p:spTree>
    <p:extLst>
      <p:ext uri="{BB962C8B-B14F-4D97-AF65-F5344CB8AC3E}">
        <p14:creationId xmlns:p14="http://schemas.microsoft.com/office/powerpoint/2010/main" val="3753538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F349-0CA2-4A49-9E72-B448F72030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B7B5F-FB7F-4B38-BBAB-FC9957576A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66CC46-FABB-4D6B-8855-A33AF1C28A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88BC47-F62A-42FF-8B52-0C8223B6C468}"/>
              </a:ext>
            </a:extLst>
          </p:cNvPr>
          <p:cNvSpPr>
            <a:spLocks noGrp="1"/>
          </p:cNvSpPr>
          <p:nvPr>
            <p:ph type="dt" sz="half" idx="10"/>
          </p:nvPr>
        </p:nvSpPr>
        <p:spPr/>
        <p:txBody>
          <a:bodyPr/>
          <a:lstStyle/>
          <a:p>
            <a:fld id="{D949F9CE-C7DC-443B-AEEC-6EFE82BB0B51}" type="datetimeFigureOut">
              <a:rPr lang="en-US" smtClean="0"/>
              <a:t>11/8/2021</a:t>
            </a:fld>
            <a:endParaRPr lang="en-US"/>
          </a:p>
        </p:txBody>
      </p:sp>
      <p:sp>
        <p:nvSpPr>
          <p:cNvPr id="6" name="Footer Placeholder 5">
            <a:extLst>
              <a:ext uri="{FF2B5EF4-FFF2-40B4-BE49-F238E27FC236}">
                <a16:creationId xmlns:a16="http://schemas.microsoft.com/office/drawing/2014/main" id="{36B59DC7-E56F-4A74-ACD0-083229A8DB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1ECA23-BEC0-4ABC-A193-9E11BCFD1700}"/>
              </a:ext>
            </a:extLst>
          </p:cNvPr>
          <p:cNvSpPr>
            <a:spLocks noGrp="1"/>
          </p:cNvSpPr>
          <p:nvPr>
            <p:ph type="sldNum" sz="quarter" idx="12"/>
          </p:nvPr>
        </p:nvSpPr>
        <p:spPr/>
        <p:txBody>
          <a:bodyPr/>
          <a:lstStyle/>
          <a:p>
            <a:fld id="{4C9FBA0A-86E8-4669-868B-0EAA0029EC20}" type="slidenum">
              <a:rPr lang="en-US" smtClean="0"/>
              <a:t>‹#›</a:t>
            </a:fld>
            <a:endParaRPr lang="en-US"/>
          </a:p>
        </p:txBody>
      </p:sp>
    </p:spTree>
    <p:extLst>
      <p:ext uri="{BB962C8B-B14F-4D97-AF65-F5344CB8AC3E}">
        <p14:creationId xmlns:p14="http://schemas.microsoft.com/office/powerpoint/2010/main" val="164000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CFE93-571E-4D46-A13B-E8F37F16CF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E44BA4-490A-46B9-9621-DD29DB8E1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8D70E2-6B44-45FF-A4BD-F2D2F477CD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ADCADA-9A57-4CD1-8741-4721E1DA17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D08F55-E207-44C2-A036-61420E2FAB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FCCA70-9569-4A3C-81C5-C3994A01986D}"/>
              </a:ext>
            </a:extLst>
          </p:cNvPr>
          <p:cNvSpPr>
            <a:spLocks noGrp="1"/>
          </p:cNvSpPr>
          <p:nvPr>
            <p:ph type="dt" sz="half" idx="10"/>
          </p:nvPr>
        </p:nvSpPr>
        <p:spPr/>
        <p:txBody>
          <a:bodyPr/>
          <a:lstStyle/>
          <a:p>
            <a:fld id="{D949F9CE-C7DC-443B-AEEC-6EFE82BB0B51}" type="datetimeFigureOut">
              <a:rPr lang="en-US" smtClean="0"/>
              <a:t>11/8/2021</a:t>
            </a:fld>
            <a:endParaRPr lang="en-US"/>
          </a:p>
        </p:txBody>
      </p:sp>
      <p:sp>
        <p:nvSpPr>
          <p:cNvPr id="8" name="Footer Placeholder 7">
            <a:extLst>
              <a:ext uri="{FF2B5EF4-FFF2-40B4-BE49-F238E27FC236}">
                <a16:creationId xmlns:a16="http://schemas.microsoft.com/office/drawing/2014/main" id="{39E0FB77-B030-4521-8699-AF6558B16C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DD8CC0-F2D4-4A37-A90A-3825E0745CBB}"/>
              </a:ext>
            </a:extLst>
          </p:cNvPr>
          <p:cNvSpPr>
            <a:spLocks noGrp="1"/>
          </p:cNvSpPr>
          <p:nvPr>
            <p:ph type="sldNum" sz="quarter" idx="12"/>
          </p:nvPr>
        </p:nvSpPr>
        <p:spPr/>
        <p:txBody>
          <a:bodyPr/>
          <a:lstStyle/>
          <a:p>
            <a:fld id="{4C9FBA0A-86E8-4669-868B-0EAA0029EC20}" type="slidenum">
              <a:rPr lang="en-US" smtClean="0"/>
              <a:t>‹#›</a:t>
            </a:fld>
            <a:endParaRPr lang="en-US"/>
          </a:p>
        </p:txBody>
      </p:sp>
    </p:spTree>
    <p:extLst>
      <p:ext uri="{BB962C8B-B14F-4D97-AF65-F5344CB8AC3E}">
        <p14:creationId xmlns:p14="http://schemas.microsoft.com/office/powerpoint/2010/main" val="361861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741D-86C0-4DE5-87C7-E58822C0F2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541346-4461-4CD4-8F6E-2C8F50CC7FED}"/>
              </a:ext>
            </a:extLst>
          </p:cNvPr>
          <p:cNvSpPr>
            <a:spLocks noGrp="1"/>
          </p:cNvSpPr>
          <p:nvPr>
            <p:ph type="dt" sz="half" idx="10"/>
          </p:nvPr>
        </p:nvSpPr>
        <p:spPr/>
        <p:txBody>
          <a:bodyPr/>
          <a:lstStyle/>
          <a:p>
            <a:fld id="{D949F9CE-C7DC-443B-AEEC-6EFE82BB0B51}" type="datetimeFigureOut">
              <a:rPr lang="en-US" smtClean="0"/>
              <a:t>11/8/2021</a:t>
            </a:fld>
            <a:endParaRPr lang="en-US"/>
          </a:p>
        </p:txBody>
      </p:sp>
      <p:sp>
        <p:nvSpPr>
          <p:cNvPr id="4" name="Footer Placeholder 3">
            <a:extLst>
              <a:ext uri="{FF2B5EF4-FFF2-40B4-BE49-F238E27FC236}">
                <a16:creationId xmlns:a16="http://schemas.microsoft.com/office/drawing/2014/main" id="{F67453CF-0AB3-4F18-89C0-B3B536D43B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5051E7-FD5B-40F1-8BFA-A000A8F7C78B}"/>
              </a:ext>
            </a:extLst>
          </p:cNvPr>
          <p:cNvSpPr>
            <a:spLocks noGrp="1"/>
          </p:cNvSpPr>
          <p:nvPr>
            <p:ph type="sldNum" sz="quarter" idx="12"/>
          </p:nvPr>
        </p:nvSpPr>
        <p:spPr/>
        <p:txBody>
          <a:bodyPr/>
          <a:lstStyle/>
          <a:p>
            <a:fld id="{4C9FBA0A-86E8-4669-868B-0EAA0029EC20}" type="slidenum">
              <a:rPr lang="en-US" smtClean="0"/>
              <a:t>‹#›</a:t>
            </a:fld>
            <a:endParaRPr lang="en-US"/>
          </a:p>
        </p:txBody>
      </p:sp>
    </p:spTree>
    <p:extLst>
      <p:ext uri="{BB962C8B-B14F-4D97-AF65-F5344CB8AC3E}">
        <p14:creationId xmlns:p14="http://schemas.microsoft.com/office/powerpoint/2010/main" val="288369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0F4F81-8DA0-4954-9CED-72CB91497194}"/>
              </a:ext>
            </a:extLst>
          </p:cNvPr>
          <p:cNvSpPr>
            <a:spLocks noGrp="1"/>
          </p:cNvSpPr>
          <p:nvPr>
            <p:ph type="dt" sz="half" idx="10"/>
          </p:nvPr>
        </p:nvSpPr>
        <p:spPr/>
        <p:txBody>
          <a:bodyPr/>
          <a:lstStyle/>
          <a:p>
            <a:fld id="{D949F9CE-C7DC-443B-AEEC-6EFE82BB0B51}" type="datetimeFigureOut">
              <a:rPr lang="en-US" smtClean="0"/>
              <a:t>11/8/2021</a:t>
            </a:fld>
            <a:endParaRPr lang="en-US"/>
          </a:p>
        </p:txBody>
      </p:sp>
      <p:sp>
        <p:nvSpPr>
          <p:cNvPr id="3" name="Footer Placeholder 2">
            <a:extLst>
              <a:ext uri="{FF2B5EF4-FFF2-40B4-BE49-F238E27FC236}">
                <a16:creationId xmlns:a16="http://schemas.microsoft.com/office/drawing/2014/main" id="{4461B418-9E25-4DB5-9392-29154EB8AB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56F723-54D1-4DEF-A148-D6CD053242C2}"/>
              </a:ext>
            </a:extLst>
          </p:cNvPr>
          <p:cNvSpPr>
            <a:spLocks noGrp="1"/>
          </p:cNvSpPr>
          <p:nvPr>
            <p:ph type="sldNum" sz="quarter" idx="12"/>
          </p:nvPr>
        </p:nvSpPr>
        <p:spPr/>
        <p:txBody>
          <a:bodyPr/>
          <a:lstStyle/>
          <a:p>
            <a:fld id="{4C9FBA0A-86E8-4669-868B-0EAA0029EC20}" type="slidenum">
              <a:rPr lang="en-US" smtClean="0"/>
              <a:t>‹#›</a:t>
            </a:fld>
            <a:endParaRPr lang="en-US"/>
          </a:p>
        </p:txBody>
      </p:sp>
    </p:spTree>
    <p:extLst>
      <p:ext uri="{BB962C8B-B14F-4D97-AF65-F5344CB8AC3E}">
        <p14:creationId xmlns:p14="http://schemas.microsoft.com/office/powerpoint/2010/main" val="391645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C114-CF34-4281-B4A9-E79D73FF6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6E3AA7-6D28-4A46-BEAD-8DABB1A99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14CB72-7E9E-4967-AFC3-867D1B309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C9DA52-8590-4A0A-839E-3E4DAA3BFBAB}"/>
              </a:ext>
            </a:extLst>
          </p:cNvPr>
          <p:cNvSpPr>
            <a:spLocks noGrp="1"/>
          </p:cNvSpPr>
          <p:nvPr>
            <p:ph type="dt" sz="half" idx="10"/>
          </p:nvPr>
        </p:nvSpPr>
        <p:spPr/>
        <p:txBody>
          <a:bodyPr/>
          <a:lstStyle/>
          <a:p>
            <a:fld id="{D949F9CE-C7DC-443B-AEEC-6EFE82BB0B51}" type="datetimeFigureOut">
              <a:rPr lang="en-US" smtClean="0"/>
              <a:t>11/8/2021</a:t>
            </a:fld>
            <a:endParaRPr lang="en-US"/>
          </a:p>
        </p:txBody>
      </p:sp>
      <p:sp>
        <p:nvSpPr>
          <p:cNvPr id="6" name="Footer Placeholder 5">
            <a:extLst>
              <a:ext uri="{FF2B5EF4-FFF2-40B4-BE49-F238E27FC236}">
                <a16:creationId xmlns:a16="http://schemas.microsoft.com/office/drawing/2014/main" id="{18204737-582E-4E3C-B330-E60C5975A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BA5836-5078-4F96-9261-C24CEC80429F}"/>
              </a:ext>
            </a:extLst>
          </p:cNvPr>
          <p:cNvSpPr>
            <a:spLocks noGrp="1"/>
          </p:cNvSpPr>
          <p:nvPr>
            <p:ph type="sldNum" sz="quarter" idx="12"/>
          </p:nvPr>
        </p:nvSpPr>
        <p:spPr/>
        <p:txBody>
          <a:bodyPr/>
          <a:lstStyle/>
          <a:p>
            <a:fld id="{4C9FBA0A-86E8-4669-868B-0EAA0029EC20}" type="slidenum">
              <a:rPr lang="en-US" smtClean="0"/>
              <a:t>‹#›</a:t>
            </a:fld>
            <a:endParaRPr lang="en-US"/>
          </a:p>
        </p:txBody>
      </p:sp>
    </p:spTree>
    <p:extLst>
      <p:ext uri="{BB962C8B-B14F-4D97-AF65-F5344CB8AC3E}">
        <p14:creationId xmlns:p14="http://schemas.microsoft.com/office/powerpoint/2010/main" val="68402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B98C4-F72E-41C3-AB31-8A97D955F0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96597E-A7B8-48AF-BC11-3EB063F6CE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FF9CFE-76A8-4E16-B4D1-78AC51D61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7F6AA3-E72F-44A6-A395-C568BAF2295E}"/>
              </a:ext>
            </a:extLst>
          </p:cNvPr>
          <p:cNvSpPr>
            <a:spLocks noGrp="1"/>
          </p:cNvSpPr>
          <p:nvPr>
            <p:ph type="dt" sz="half" idx="10"/>
          </p:nvPr>
        </p:nvSpPr>
        <p:spPr/>
        <p:txBody>
          <a:bodyPr/>
          <a:lstStyle/>
          <a:p>
            <a:fld id="{D949F9CE-C7DC-443B-AEEC-6EFE82BB0B51}" type="datetimeFigureOut">
              <a:rPr lang="en-US" smtClean="0"/>
              <a:t>11/8/2021</a:t>
            </a:fld>
            <a:endParaRPr lang="en-US"/>
          </a:p>
        </p:txBody>
      </p:sp>
      <p:sp>
        <p:nvSpPr>
          <p:cNvPr id="6" name="Footer Placeholder 5">
            <a:extLst>
              <a:ext uri="{FF2B5EF4-FFF2-40B4-BE49-F238E27FC236}">
                <a16:creationId xmlns:a16="http://schemas.microsoft.com/office/drawing/2014/main" id="{D894F709-E83C-48B3-9BAA-258FEC1FC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A2B555-C9D4-4F98-BEE4-FEAFB274DC85}"/>
              </a:ext>
            </a:extLst>
          </p:cNvPr>
          <p:cNvSpPr>
            <a:spLocks noGrp="1"/>
          </p:cNvSpPr>
          <p:nvPr>
            <p:ph type="sldNum" sz="quarter" idx="12"/>
          </p:nvPr>
        </p:nvSpPr>
        <p:spPr/>
        <p:txBody>
          <a:bodyPr/>
          <a:lstStyle/>
          <a:p>
            <a:fld id="{4C9FBA0A-86E8-4669-868B-0EAA0029EC20}" type="slidenum">
              <a:rPr lang="en-US" smtClean="0"/>
              <a:t>‹#›</a:t>
            </a:fld>
            <a:endParaRPr lang="en-US"/>
          </a:p>
        </p:txBody>
      </p:sp>
    </p:spTree>
    <p:extLst>
      <p:ext uri="{BB962C8B-B14F-4D97-AF65-F5344CB8AC3E}">
        <p14:creationId xmlns:p14="http://schemas.microsoft.com/office/powerpoint/2010/main" val="403520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5E2D66-81CC-4B43-8CC0-25E58E80B2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182153-62EA-4145-AAEF-CF33B46BEE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9453A-3430-4DDA-B770-A8D8B9A617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9F9CE-C7DC-443B-AEEC-6EFE82BB0B51}" type="datetimeFigureOut">
              <a:rPr lang="en-US" smtClean="0"/>
              <a:t>11/8/2021</a:t>
            </a:fld>
            <a:endParaRPr lang="en-US"/>
          </a:p>
        </p:txBody>
      </p:sp>
      <p:sp>
        <p:nvSpPr>
          <p:cNvPr id="5" name="Footer Placeholder 4">
            <a:extLst>
              <a:ext uri="{FF2B5EF4-FFF2-40B4-BE49-F238E27FC236}">
                <a16:creationId xmlns:a16="http://schemas.microsoft.com/office/drawing/2014/main" id="{03E528A9-6FDE-4879-A57F-139F4727E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A8587D-8AC0-4DFA-A610-9FFBB36215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FBA0A-86E8-4669-868B-0EAA0029EC20}" type="slidenum">
              <a:rPr lang="en-US" smtClean="0"/>
              <a:t>‹#›</a:t>
            </a:fld>
            <a:endParaRPr lang="en-US"/>
          </a:p>
        </p:txBody>
      </p:sp>
    </p:spTree>
    <p:extLst>
      <p:ext uri="{BB962C8B-B14F-4D97-AF65-F5344CB8AC3E}">
        <p14:creationId xmlns:p14="http://schemas.microsoft.com/office/powerpoint/2010/main" val="771347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jpe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jpe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3">
            <a:extLst>
              <a:ext uri="{FF2B5EF4-FFF2-40B4-BE49-F238E27FC236}">
                <a16:creationId xmlns:a16="http://schemas.microsoft.com/office/drawing/2014/main" id="{1B3D2F6B-BFB9-4A7D-9B78-39C07CDB13A6}"/>
              </a:ext>
            </a:extLst>
          </p:cNvPr>
          <p:cNvSpPr>
            <a:spLocks noGrp="1" noChangeArrowheads="1"/>
          </p:cNvSpPr>
          <p:nvPr>
            <p:ph type="title"/>
          </p:nvPr>
        </p:nvSpPr>
        <p:spPr>
          <a:xfrm>
            <a:off x="782541" y="0"/>
            <a:ext cx="10515600" cy="1325563"/>
          </a:xfrm>
        </p:spPr>
        <p:txBody>
          <a:bodyPr/>
          <a:lstStyle/>
          <a:p>
            <a:r>
              <a:rPr altLang="en-US" dirty="0"/>
              <a:t>           </a:t>
            </a:r>
            <a:r>
              <a:rPr altLang="en-US" sz="3600" dirty="0"/>
              <a:t>Midstream Accounting</a:t>
            </a:r>
            <a:r>
              <a:rPr lang="en-US" altLang="en-US" sz="3600" dirty="0"/>
              <a:t> - Pursuing the Future</a:t>
            </a:r>
            <a:endParaRPr altLang="en-US" sz="3600" dirty="0"/>
          </a:p>
        </p:txBody>
      </p:sp>
      <p:pic>
        <p:nvPicPr>
          <p:cNvPr id="14339" name="Picture 5">
            <a:extLst>
              <a:ext uri="{FF2B5EF4-FFF2-40B4-BE49-F238E27FC236}">
                <a16:creationId xmlns:a16="http://schemas.microsoft.com/office/drawing/2014/main" id="{FD4D0D2C-D423-4BA5-8AA4-C64B2961E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44600"/>
            <a:ext cx="3278188"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ontent Placeholder 11">
            <a:extLst>
              <a:ext uri="{FF2B5EF4-FFF2-40B4-BE49-F238E27FC236}">
                <a16:creationId xmlns:a16="http://schemas.microsoft.com/office/drawing/2014/main" id="{F09E9483-DCEF-421E-8A06-9795BBBCD666}"/>
              </a:ext>
            </a:extLst>
          </p:cNvPr>
          <p:cNvSpPr>
            <a:spLocks noGrp="1" noChangeArrowheads="1"/>
          </p:cNvSpPr>
          <p:nvPr>
            <p:ph idx="1"/>
          </p:nvPr>
        </p:nvSpPr>
        <p:spPr>
          <a:xfrm>
            <a:off x="5200650" y="4156076"/>
            <a:ext cx="5029200" cy="1101725"/>
          </a:xfrm>
        </p:spPr>
        <p:txBody>
          <a:bodyPr/>
          <a:lstStyle/>
          <a:p>
            <a:pPr marL="0" indent="0">
              <a:buNone/>
            </a:pPr>
            <a:r>
              <a:rPr lang="en-US" altLang="en-US" dirty="0"/>
              <a:t>Instructor:</a:t>
            </a:r>
          </a:p>
          <a:p>
            <a:pPr marL="0" indent="0">
              <a:buNone/>
            </a:pPr>
            <a:r>
              <a:rPr lang="en-US" altLang="en-US" dirty="0"/>
              <a:t>  Dan Hodgson, CPA, APA</a:t>
            </a:r>
            <a:r>
              <a:rPr lang="en-US" altLang="en-US" sz="2400" dirty="0"/>
              <a:t>®</a:t>
            </a:r>
          </a:p>
        </p:txBody>
      </p:sp>
      <p:pic>
        <p:nvPicPr>
          <p:cNvPr id="14341" name="Picture 2">
            <a:extLst>
              <a:ext uri="{FF2B5EF4-FFF2-40B4-BE49-F238E27FC236}">
                <a16:creationId xmlns:a16="http://schemas.microsoft.com/office/drawing/2014/main" id="{094580E6-32FE-42F5-AAAD-499FBDD605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825" y="3733801"/>
            <a:ext cx="32781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a:extLst>
              <a:ext uri="{FF2B5EF4-FFF2-40B4-BE49-F238E27FC236}">
                <a16:creationId xmlns:a16="http://schemas.microsoft.com/office/drawing/2014/main" id="{B36D1C6D-5BFD-4491-9DDA-01B58BB6DC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1250951"/>
            <a:ext cx="222885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a:extLst>
              <a:ext uri="{FF2B5EF4-FFF2-40B4-BE49-F238E27FC236}">
                <a16:creationId xmlns:a16="http://schemas.microsoft.com/office/drawing/2014/main" id="{AF49F87A-644A-41F1-BA64-721C2783BA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1788" y="1255713"/>
            <a:ext cx="2436812"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6DE305C-93C6-4B4B-9449-5F10EAFBC5D6}"/>
              </a:ext>
            </a:extLst>
          </p:cNvPr>
          <p:cNvSpPr>
            <a:spLocks noGrp="1" noChangeArrowheads="1"/>
          </p:cNvSpPr>
          <p:nvPr>
            <p:ph type="title"/>
          </p:nvPr>
        </p:nvSpPr>
        <p:spPr>
          <a:xfrm>
            <a:off x="960748" y="179109"/>
            <a:ext cx="10515600" cy="6561056"/>
          </a:xfrm>
        </p:spPr>
        <p:txBody>
          <a:bodyPr>
            <a:noAutofit/>
          </a:bodyPr>
          <a:lstStyle/>
          <a:p>
            <a:pPr algn="l"/>
            <a:r>
              <a:rPr lang="en-US" sz="2800" b="1" i="0" dirty="0">
                <a:solidFill>
                  <a:srgbClr val="007AC2"/>
                </a:solidFill>
                <a:effectLst/>
                <a:latin typeface="proxima-nova"/>
              </a:rPr>
              <a:t>Table of Content – AG-6 Oil Accounting Manual</a:t>
            </a:r>
            <a:br>
              <a:rPr lang="en-US" sz="2800" b="1" i="0" dirty="0">
                <a:solidFill>
                  <a:srgbClr val="007AC2"/>
                </a:solidFill>
                <a:effectLst/>
                <a:latin typeface="proxima-nova"/>
              </a:rPr>
            </a:br>
            <a:br>
              <a:rPr lang="en-US" sz="2800" b="1" i="0" dirty="0">
                <a:solidFill>
                  <a:srgbClr val="007AC2"/>
                </a:solidFill>
                <a:effectLst/>
                <a:latin typeface="proxima-nova"/>
              </a:rPr>
            </a:br>
            <a:r>
              <a:rPr lang="en-US" sz="2800" b="0" i="0" dirty="0">
                <a:solidFill>
                  <a:srgbClr val="007AC2"/>
                </a:solidFill>
                <a:effectLst/>
                <a:latin typeface="proxima-nova"/>
              </a:rPr>
              <a:t>FOREWORD</a:t>
            </a:r>
            <a:br>
              <a:rPr lang="en-US" sz="2800" b="0" i="0" dirty="0">
                <a:solidFill>
                  <a:srgbClr val="007AC2"/>
                </a:solidFill>
                <a:effectLst/>
                <a:latin typeface="proxima-nova"/>
              </a:rPr>
            </a:br>
            <a:r>
              <a:rPr lang="en-US" sz="2800" b="0" i="0" dirty="0">
                <a:solidFill>
                  <a:srgbClr val="007AC2"/>
                </a:solidFill>
                <a:effectLst/>
                <a:latin typeface="proxima-nova"/>
              </a:rPr>
              <a:t>NATURE AND OCCURRENCE OF CRUDE OIL</a:t>
            </a:r>
            <a:br>
              <a:rPr lang="en-US" sz="2800" b="0" i="0" dirty="0">
                <a:solidFill>
                  <a:srgbClr val="007AC2"/>
                </a:solidFill>
                <a:effectLst/>
                <a:latin typeface="proxima-nova"/>
              </a:rPr>
            </a:br>
            <a:r>
              <a:rPr lang="en-US" sz="2800" b="0" i="0" dirty="0">
                <a:solidFill>
                  <a:srgbClr val="007AC2"/>
                </a:solidFill>
                <a:effectLst/>
                <a:latin typeface="proxima-nova"/>
              </a:rPr>
              <a:t>LEASE ACQUISITION</a:t>
            </a:r>
            <a:br>
              <a:rPr lang="en-US" sz="2800" b="0" i="0" dirty="0">
                <a:solidFill>
                  <a:srgbClr val="007AC2"/>
                </a:solidFill>
                <a:effectLst/>
                <a:latin typeface="proxima-nova"/>
              </a:rPr>
            </a:br>
            <a:r>
              <a:rPr lang="en-US" sz="2800" b="0" i="0" dirty="0">
                <a:solidFill>
                  <a:srgbClr val="007AC2"/>
                </a:solidFill>
                <a:effectLst/>
                <a:latin typeface="proxima-nova"/>
              </a:rPr>
              <a:t>STORAGE FACILITIES AND SERVICE UNITS</a:t>
            </a:r>
            <a:br>
              <a:rPr lang="en-US" sz="2800" b="0" i="0" dirty="0">
                <a:solidFill>
                  <a:srgbClr val="007AC2"/>
                </a:solidFill>
                <a:effectLst/>
                <a:latin typeface="proxima-nova"/>
              </a:rPr>
            </a:br>
            <a:r>
              <a:rPr lang="en-US" sz="2800" b="0" i="0" dirty="0">
                <a:solidFill>
                  <a:srgbClr val="007AC2"/>
                </a:solidFill>
                <a:effectLst/>
                <a:latin typeface="proxima-nova"/>
              </a:rPr>
              <a:t>OIL AND CONDENSATE MEASUREMENT STANDARDS</a:t>
            </a:r>
            <a:br>
              <a:rPr lang="en-US" sz="2800" b="0" i="0" dirty="0">
                <a:solidFill>
                  <a:srgbClr val="007AC2"/>
                </a:solidFill>
                <a:effectLst/>
                <a:latin typeface="proxima-nova"/>
              </a:rPr>
            </a:br>
            <a:r>
              <a:rPr lang="en-US" sz="2800" b="0" i="0" dirty="0">
                <a:solidFill>
                  <a:srgbClr val="007AC2"/>
                </a:solidFill>
                <a:effectLst/>
                <a:latin typeface="proxima-nova"/>
              </a:rPr>
              <a:t>DETERMINATION OF PRODUCTION VOLUMES AND DISPOSITIONS</a:t>
            </a:r>
            <a:br>
              <a:rPr lang="en-US" sz="2800" b="0" i="0" dirty="0">
                <a:solidFill>
                  <a:srgbClr val="007AC2"/>
                </a:solidFill>
                <a:effectLst/>
                <a:latin typeface="proxima-nova"/>
              </a:rPr>
            </a:br>
            <a:r>
              <a:rPr lang="en-US" sz="2800" b="0" i="0" dirty="0">
                <a:solidFill>
                  <a:srgbClr val="007AC2"/>
                </a:solidFill>
                <a:effectLst/>
                <a:latin typeface="proxima-nova"/>
              </a:rPr>
              <a:t>CRUDE OIL TRADING</a:t>
            </a:r>
            <a:br>
              <a:rPr lang="en-US" sz="2800" b="0" i="0" dirty="0">
                <a:solidFill>
                  <a:srgbClr val="007AC2"/>
                </a:solidFill>
                <a:effectLst/>
                <a:latin typeface="proxima-nova"/>
              </a:rPr>
            </a:br>
            <a:r>
              <a:rPr lang="en-US" sz="2800" b="0" i="0" dirty="0">
                <a:solidFill>
                  <a:srgbClr val="007AC2"/>
                </a:solidFill>
                <a:effectLst/>
                <a:latin typeface="proxima-nova"/>
              </a:rPr>
              <a:t>PRICING OF CRUDE OIL &amp; CONDENSATE</a:t>
            </a:r>
            <a:br>
              <a:rPr lang="en-US" sz="2800" b="0" i="0" dirty="0">
                <a:solidFill>
                  <a:srgbClr val="007AC2"/>
                </a:solidFill>
                <a:effectLst/>
                <a:latin typeface="proxima-nova"/>
              </a:rPr>
            </a:br>
            <a:r>
              <a:rPr lang="en-US" sz="2800" b="0" i="0" dirty="0">
                <a:solidFill>
                  <a:srgbClr val="007AC2"/>
                </a:solidFill>
                <a:effectLst/>
                <a:latin typeface="proxima-nova"/>
              </a:rPr>
              <a:t>OWNERSHIP (Division of Interest)</a:t>
            </a:r>
            <a:br>
              <a:rPr lang="en-US" sz="2800" b="0" i="0" dirty="0">
                <a:solidFill>
                  <a:srgbClr val="007AC2"/>
                </a:solidFill>
                <a:effectLst/>
                <a:latin typeface="proxima-nova"/>
              </a:rPr>
            </a:br>
            <a:r>
              <a:rPr lang="en-US" sz="2800" b="0" i="0" dirty="0">
                <a:solidFill>
                  <a:srgbClr val="007AC2"/>
                </a:solidFill>
                <a:effectLst/>
                <a:latin typeface="proxima-nova"/>
              </a:rPr>
              <a:t>RECORDING AND ACCOUNTING</a:t>
            </a:r>
            <a:br>
              <a:rPr lang="en-US" sz="2800" b="0" i="0" dirty="0">
                <a:solidFill>
                  <a:srgbClr val="007AC2"/>
                </a:solidFill>
                <a:effectLst/>
                <a:latin typeface="proxima-nova"/>
              </a:rPr>
            </a:br>
            <a:r>
              <a:rPr lang="en-US" sz="2800" b="0" i="0" dirty="0">
                <a:solidFill>
                  <a:srgbClr val="007AC2"/>
                </a:solidFill>
                <a:effectLst/>
                <a:latin typeface="proxima-nova"/>
              </a:rPr>
              <a:t>REPORTING – INTERNAL AND EXTERNAL</a:t>
            </a:r>
            <a:br>
              <a:rPr lang="en-US" sz="2800" b="0" i="0" dirty="0">
                <a:solidFill>
                  <a:srgbClr val="007AC2"/>
                </a:solidFill>
                <a:effectLst/>
                <a:latin typeface="proxima-nova"/>
              </a:rPr>
            </a:br>
            <a:r>
              <a:rPr lang="en-US" sz="2800" b="0" i="0" dirty="0">
                <a:solidFill>
                  <a:srgbClr val="007AC2"/>
                </a:solidFill>
                <a:effectLst/>
                <a:latin typeface="proxima-nova"/>
              </a:rPr>
              <a:t>OIL IMBALANCE</a:t>
            </a:r>
            <a:br>
              <a:rPr lang="en-US" sz="2800" b="0" i="0" dirty="0">
                <a:solidFill>
                  <a:srgbClr val="007AC2"/>
                </a:solidFill>
                <a:effectLst/>
                <a:latin typeface="proxima-nova"/>
              </a:rPr>
            </a:br>
            <a:r>
              <a:rPr lang="en-US" sz="2800" b="0" i="0" dirty="0">
                <a:solidFill>
                  <a:srgbClr val="007AC2"/>
                </a:solidFill>
                <a:effectLst/>
                <a:latin typeface="proxima-nova"/>
              </a:rPr>
              <a:t>GLOSSARY</a:t>
            </a:r>
          </a:p>
        </p:txBody>
      </p:sp>
    </p:spTree>
    <p:extLst>
      <p:ext uri="{BB962C8B-B14F-4D97-AF65-F5344CB8AC3E}">
        <p14:creationId xmlns:p14="http://schemas.microsoft.com/office/powerpoint/2010/main" val="41611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6DE305C-93C6-4B4B-9449-5F10EAFBC5D6}"/>
              </a:ext>
            </a:extLst>
          </p:cNvPr>
          <p:cNvSpPr>
            <a:spLocks noGrp="1" noChangeArrowheads="1"/>
          </p:cNvSpPr>
          <p:nvPr>
            <p:ph type="title"/>
          </p:nvPr>
        </p:nvSpPr>
        <p:spPr>
          <a:xfrm>
            <a:off x="941895" y="2103438"/>
            <a:ext cx="10515600" cy="1054542"/>
          </a:xfrm>
        </p:spPr>
        <p:txBody>
          <a:bodyPr/>
          <a:lstStyle/>
          <a:p>
            <a:r>
              <a:rPr altLang="en-US" dirty="0"/>
              <a:t>             </a:t>
            </a:r>
            <a:r>
              <a:rPr lang="en-US" altLang="en-US" dirty="0"/>
              <a:t>    We Need to Know More</a:t>
            </a:r>
            <a:endParaRPr altLang="en-US" dirty="0"/>
          </a:p>
        </p:txBody>
      </p:sp>
    </p:spTree>
    <p:extLst>
      <p:ext uri="{BB962C8B-B14F-4D97-AF65-F5344CB8AC3E}">
        <p14:creationId xmlns:p14="http://schemas.microsoft.com/office/powerpoint/2010/main" val="851955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6DE305C-93C6-4B4B-9449-5F10EAFBC5D6}"/>
              </a:ext>
            </a:extLst>
          </p:cNvPr>
          <p:cNvSpPr>
            <a:spLocks noGrp="1" noChangeArrowheads="1"/>
          </p:cNvSpPr>
          <p:nvPr>
            <p:ph type="title"/>
          </p:nvPr>
        </p:nvSpPr>
        <p:spPr/>
        <p:txBody>
          <a:bodyPr/>
          <a:lstStyle/>
          <a:p>
            <a:r>
              <a:rPr altLang="en-US" dirty="0"/>
              <a:t>             </a:t>
            </a:r>
            <a:r>
              <a:rPr lang="en-US" altLang="en-US" dirty="0"/>
              <a:t>               </a:t>
            </a:r>
            <a:r>
              <a:rPr altLang="en-US" dirty="0"/>
              <a:t>Measuremen</a:t>
            </a:r>
            <a:r>
              <a:rPr lang="en-US" altLang="en-US" dirty="0"/>
              <a:t>t</a:t>
            </a:r>
            <a:endParaRPr altLang="en-US" dirty="0"/>
          </a:p>
        </p:txBody>
      </p:sp>
      <p:sp>
        <p:nvSpPr>
          <p:cNvPr id="4" name="Content Placeholder 2">
            <a:extLst>
              <a:ext uri="{FF2B5EF4-FFF2-40B4-BE49-F238E27FC236}">
                <a16:creationId xmlns:a16="http://schemas.microsoft.com/office/drawing/2014/main" id="{7C7EB644-7346-4EB3-8E8E-4966D1B5D2C9}"/>
              </a:ext>
            </a:extLst>
          </p:cNvPr>
          <p:cNvSpPr txBox="1">
            <a:spLocks/>
          </p:cNvSpPr>
          <p:nvPr/>
        </p:nvSpPr>
        <p:spPr bwMode="auto">
          <a:xfrm>
            <a:off x="747455" y="2089702"/>
            <a:ext cx="8153400" cy="3985636"/>
          </a:xfrm>
          <a:prstGeom prst="rect">
            <a:avLst/>
          </a:prstGeom>
          <a:noFill/>
          <a:ln>
            <a:noFill/>
          </a:ln>
        </p:spPr>
        <p:txBody>
          <a:bodyPr>
            <a:normAutofit fontScale="92500" lnSpcReduction="20000"/>
          </a:bodyPr>
          <a:lstStyle>
            <a:lvl1pPr marL="342900" indent="-34290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6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kern="0" dirty="0"/>
              <a:t>Crucial for accurate accounting</a:t>
            </a:r>
          </a:p>
          <a:p>
            <a:pPr lvl="1">
              <a:defRPr/>
            </a:pPr>
            <a:r>
              <a:rPr lang="en-US" kern="0" dirty="0"/>
              <a:t>Reporting – For Internal and External Analysis</a:t>
            </a:r>
          </a:p>
          <a:p>
            <a:pPr lvl="1">
              <a:defRPr/>
            </a:pPr>
            <a:r>
              <a:rPr lang="en-US" kern="0" dirty="0"/>
              <a:t>Processing – Accurate Creation of Producer Settlement</a:t>
            </a:r>
          </a:p>
          <a:p>
            <a:pPr lvl="1">
              <a:defRPr/>
            </a:pPr>
            <a:r>
              <a:rPr lang="en-US" kern="0" dirty="0"/>
              <a:t>Balancing – Inclusion of all Relevant Production</a:t>
            </a:r>
          </a:p>
          <a:p>
            <a:pPr lvl="1">
              <a:defRPr/>
            </a:pPr>
            <a:r>
              <a:rPr lang="en-US" kern="0" dirty="0"/>
              <a:t>Assurance – SOX Compliance and Audit Ready</a:t>
            </a:r>
          </a:p>
          <a:p>
            <a:pPr lvl="1">
              <a:defRPr/>
            </a:pPr>
            <a:r>
              <a:rPr lang="en-US" kern="0" dirty="0"/>
              <a:t>Value – The Dollars Follow the Molecules and 		  the Contract</a:t>
            </a:r>
          </a:p>
          <a:p>
            <a:pPr lvl="1">
              <a:defRPr/>
            </a:pPr>
            <a:endParaRPr lang="en-US" kern="0" dirty="0"/>
          </a:p>
          <a:p>
            <a:pPr lvl="1">
              <a:defRPr/>
            </a:pPr>
            <a:r>
              <a:rPr lang="en-US" kern="0" dirty="0"/>
              <a:t>Measurement is followed by Contracts</a:t>
            </a:r>
          </a:p>
          <a:p>
            <a:pPr marL="457200" lvl="1" indent="0">
              <a:buNone/>
              <a:defRPr/>
            </a:pPr>
            <a:r>
              <a:rPr lang="en-US" kern="0" dirty="0"/>
              <a:t>    Contracts are followed by Dollars  </a:t>
            </a:r>
          </a:p>
          <a:p>
            <a:pPr marL="457200" lvl="1" indent="0">
              <a:buNone/>
              <a:defRPr/>
            </a:pPr>
            <a:endParaRPr lang="en-US" kern="0" dirty="0"/>
          </a:p>
        </p:txBody>
      </p:sp>
      <p:pic>
        <p:nvPicPr>
          <p:cNvPr id="5" name="Picture 2">
            <a:extLst>
              <a:ext uri="{FF2B5EF4-FFF2-40B4-BE49-F238E27FC236}">
                <a16:creationId xmlns:a16="http://schemas.microsoft.com/office/drawing/2014/main" id="{BB0ED45B-73E2-4A7B-9A0D-B8384BA67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9012" y="410222"/>
            <a:ext cx="1414708" cy="13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D16D087F-AB58-4A2F-9DA8-69F45CA91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176" y="497741"/>
            <a:ext cx="1515872" cy="12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7">
            <a:extLst>
              <a:ext uri="{FF2B5EF4-FFF2-40B4-BE49-F238E27FC236}">
                <a16:creationId xmlns:a16="http://schemas.microsoft.com/office/drawing/2014/main" id="{137BF2A1-0AE8-4A17-B664-A81E4EE843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22538" y="2177935"/>
            <a:ext cx="3664167" cy="434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C2C9187-2E38-487D-9587-A5FB9453F3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612339"/>
            <a:ext cx="15557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E5CF68C3-A669-4D36-8518-050CDBF8D617}"/>
              </a:ext>
            </a:extLst>
          </p:cNvPr>
          <p:cNvSpPr>
            <a:spLocks noGrp="1" noChangeArrowheads="1"/>
          </p:cNvSpPr>
          <p:nvPr>
            <p:ph type="title"/>
          </p:nvPr>
        </p:nvSpPr>
        <p:spPr>
          <a:xfrm>
            <a:off x="1725105" y="285946"/>
            <a:ext cx="9125146" cy="503238"/>
          </a:xfrm>
        </p:spPr>
        <p:txBody>
          <a:bodyPr>
            <a:normAutofit fontScale="90000"/>
          </a:bodyPr>
          <a:lstStyle/>
          <a:p>
            <a:r>
              <a:rPr altLang="en-US" dirty="0"/>
              <a:t> </a:t>
            </a:r>
            <a:r>
              <a:rPr lang="en-US" altLang="en-US" dirty="0"/>
              <a:t>    </a:t>
            </a:r>
            <a:r>
              <a:rPr altLang="en-US" dirty="0"/>
              <a:t>Measurement/Analysis</a:t>
            </a:r>
            <a:r>
              <a:rPr lang="en-US" altLang="en-US" dirty="0"/>
              <a:t> </a:t>
            </a:r>
            <a:r>
              <a:rPr altLang="en-US" dirty="0"/>
              <a:t>Publications</a:t>
            </a:r>
          </a:p>
        </p:txBody>
      </p:sp>
      <p:sp>
        <p:nvSpPr>
          <p:cNvPr id="88067" name="Content Placeholder 2">
            <a:extLst>
              <a:ext uri="{FF2B5EF4-FFF2-40B4-BE49-F238E27FC236}">
                <a16:creationId xmlns:a16="http://schemas.microsoft.com/office/drawing/2014/main" id="{65F72790-9CA7-4380-9E7B-12B635FEC485}"/>
              </a:ext>
            </a:extLst>
          </p:cNvPr>
          <p:cNvSpPr>
            <a:spLocks noGrp="1" noChangeArrowheads="1"/>
          </p:cNvSpPr>
          <p:nvPr>
            <p:ph idx="1"/>
          </p:nvPr>
        </p:nvSpPr>
        <p:spPr>
          <a:xfrm>
            <a:off x="1981200" y="1414806"/>
            <a:ext cx="8229600" cy="4448666"/>
          </a:xfrm>
        </p:spPr>
        <p:txBody>
          <a:bodyPr/>
          <a:lstStyle/>
          <a:p>
            <a:r>
              <a:rPr lang="en-US" altLang="en-US" dirty="0"/>
              <a:t>GPA Midstream Standard 2145-16</a:t>
            </a:r>
          </a:p>
          <a:p>
            <a:pPr lvl="1"/>
            <a:r>
              <a:rPr lang="en-US" altLang="en-US" sz="2200" dirty="0"/>
              <a:t>Table of Physical Properties for Hydrocarbons and Other Compounds of Interest to the Natural Gas and Natural Gas Liquids Industry</a:t>
            </a:r>
          </a:p>
          <a:p>
            <a:pPr lvl="1"/>
            <a:r>
              <a:rPr lang="en-US" altLang="en-US" sz="2200" dirty="0"/>
              <a:t>Compounds Included:</a:t>
            </a:r>
          </a:p>
          <a:p>
            <a:pPr lvl="2"/>
            <a:r>
              <a:rPr lang="en-US" altLang="en-US" dirty="0"/>
              <a:t>methane, ethane, propane, isobutane, n-butane, isopentane, n-pentane, n-hexane, n-heptane, n-octane, n-</a:t>
            </a:r>
            <a:r>
              <a:rPr lang="en-US" altLang="en-US" dirty="0" err="1"/>
              <a:t>decane</a:t>
            </a:r>
            <a:r>
              <a:rPr lang="en-US" altLang="en-US" dirty="0"/>
              <a:t>, ethylene, propylene, carbon dioxide, hydrogen sulfide, nitrogen, oxygen, helium, water, hydrogen, carbon monoxide</a:t>
            </a:r>
          </a:p>
          <a:p>
            <a:pPr lvl="1"/>
            <a:r>
              <a:rPr lang="en-US" altLang="en-US" sz="2200" dirty="0"/>
              <a:t>Properties included for each Compound:</a:t>
            </a:r>
          </a:p>
          <a:p>
            <a:pPr lvl="2"/>
            <a:r>
              <a:rPr lang="en-US" altLang="en-US" dirty="0"/>
              <a:t>Molar Mass, Boiling Temperature, Vapor pressure, Density of Liquids, Density of Ideal Gas, Volumes, Summation Factors, Gross Heating Value, Octane Number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71B87224-3962-40E4-A99B-733D0F505476}"/>
              </a:ext>
            </a:extLst>
          </p:cNvPr>
          <p:cNvSpPr>
            <a:spLocks noGrp="1" noChangeArrowheads="1"/>
          </p:cNvSpPr>
          <p:nvPr>
            <p:ph type="title"/>
          </p:nvPr>
        </p:nvSpPr>
        <p:spPr>
          <a:xfrm>
            <a:off x="1527142" y="304800"/>
            <a:ext cx="8299483" cy="503238"/>
          </a:xfrm>
        </p:spPr>
        <p:txBody>
          <a:bodyPr>
            <a:normAutofit fontScale="90000"/>
          </a:bodyPr>
          <a:lstStyle/>
          <a:p>
            <a:r>
              <a:rPr altLang="en-US" dirty="0"/>
              <a:t> </a:t>
            </a:r>
            <a:r>
              <a:rPr lang="en-US" altLang="en-US" dirty="0"/>
              <a:t>      </a:t>
            </a:r>
            <a:r>
              <a:rPr altLang="en-US" dirty="0"/>
              <a:t>Measurement/Analysis Publications</a:t>
            </a:r>
          </a:p>
        </p:txBody>
      </p:sp>
      <p:sp>
        <p:nvSpPr>
          <p:cNvPr id="89091" name="Content Placeholder 2">
            <a:extLst>
              <a:ext uri="{FF2B5EF4-FFF2-40B4-BE49-F238E27FC236}">
                <a16:creationId xmlns:a16="http://schemas.microsoft.com/office/drawing/2014/main" id="{15293D58-A362-499C-B39F-5FF7518E3631}"/>
              </a:ext>
            </a:extLst>
          </p:cNvPr>
          <p:cNvSpPr>
            <a:spLocks noGrp="1" noChangeArrowheads="1"/>
          </p:cNvSpPr>
          <p:nvPr>
            <p:ph idx="1"/>
          </p:nvPr>
        </p:nvSpPr>
        <p:spPr>
          <a:xfrm>
            <a:off x="1981200" y="1395952"/>
            <a:ext cx="8229600" cy="4495800"/>
          </a:xfrm>
        </p:spPr>
        <p:txBody>
          <a:bodyPr/>
          <a:lstStyle/>
          <a:p>
            <a:r>
              <a:rPr lang="en-US" altLang="en-US" dirty="0"/>
              <a:t>GPA Midstream Standard 2172-19</a:t>
            </a:r>
          </a:p>
          <a:p>
            <a:pPr lvl="1"/>
            <a:r>
              <a:rPr lang="en-US" altLang="en-US" sz="2200" dirty="0"/>
              <a:t>Calculation of Gross Heating Value, Relative Density, Compressibility, and Theoretical Hydrocarbon Liquid Content for Natural Gas Mixtures for Custody Transfer</a:t>
            </a:r>
          </a:p>
          <a:p>
            <a:pPr lvl="1"/>
            <a:r>
              <a:rPr lang="en-US" altLang="en-US" sz="2200" dirty="0"/>
              <a:t>Annex A:</a:t>
            </a:r>
          </a:p>
          <a:p>
            <a:pPr lvl="2"/>
            <a:r>
              <a:rPr lang="en-US" altLang="en-US" dirty="0"/>
              <a:t>Details of Calculation Methods and Treatment of Water</a:t>
            </a:r>
          </a:p>
          <a:p>
            <a:pPr lvl="1"/>
            <a:r>
              <a:rPr lang="en-US" altLang="en-US" sz="2200" dirty="0"/>
              <a:t>Annex B:</a:t>
            </a:r>
          </a:p>
          <a:p>
            <a:pPr lvl="2"/>
            <a:r>
              <a:rPr lang="en-US" altLang="en-US" dirty="0"/>
              <a:t>Calculation of Gas Properties</a:t>
            </a:r>
          </a:p>
          <a:p>
            <a:pPr lvl="2"/>
            <a:r>
              <a:rPr lang="en-US" altLang="en-US" dirty="0"/>
              <a:t>Calculation for Determining the C6+ Gas Properties</a:t>
            </a:r>
          </a:p>
          <a:p>
            <a:pPr lvl="3"/>
            <a:r>
              <a:rPr lang="en-US" altLang="en-US" sz="1200" dirty="0"/>
              <a:t>Assuming 60% Hexane / 30% Heptane / 10% Octane</a:t>
            </a:r>
          </a:p>
          <a:p>
            <a:pPr lvl="3"/>
            <a:r>
              <a:rPr lang="en-US" altLang="en-US" sz="1200" dirty="0"/>
              <a:t>Assuming 47% Hexane / 36% Heptane / 17% Octane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DB3FF-ECBE-43FD-9B80-0BBF7D66727F}"/>
              </a:ext>
            </a:extLst>
          </p:cNvPr>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3200" b="1" dirty="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200" b="1">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3200" b="1">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3200" b="1">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3200" b="1">
                <a:solidFill>
                  <a:schemeClr val="tx2"/>
                </a:solidFill>
                <a:latin typeface="Arial" charset="0"/>
                <a:ea typeface="MS PGothic" panose="020B0600070205080204" pitchFamily="34" charset="-128"/>
              </a:defRPr>
            </a:lvl5pPr>
            <a:lvl6pPr marL="457200" algn="ctr" rtl="0" fontAlgn="base">
              <a:spcBef>
                <a:spcPct val="0"/>
              </a:spcBef>
              <a:spcAft>
                <a:spcPct val="0"/>
              </a:spcAft>
              <a:defRPr sz="3000">
                <a:solidFill>
                  <a:schemeClr val="tx2"/>
                </a:solidFill>
                <a:latin typeface="Arial" charset="0"/>
              </a:defRPr>
            </a:lvl6pPr>
            <a:lvl7pPr marL="914400" algn="ctr" rtl="0" fontAlgn="base">
              <a:spcBef>
                <a:spcPct val="0"/>
              </a:spcBef>
              <a:spcAft>
                <a:spcPct val="0"/>
              </a:spcAft>
              <a:defRPr sz="3000">
                <a:solidFill>
                  <a:schemeClr val="tx2"/>
                </a:solidFill>
                <a:latin typeface="Arial" charset="0"/>
              </a:defRPr>
            </a:lvl7pPr>
            <a:lvl8pPr marL="1371600" algn="ctr" rtl="0" fontAlgn="base">
              <a:spcBef>
                <a:spcPct val="0"/>
              </a:spcBef>
              <a:spcAft>
                <a:spcPct val="0"/>
              </a:spcAft>
              <a:defRPr sz="3000">
                <a:solidFill>
                  <a:schemeClr val="tx2"/>
                </a:solidFill>
                <a:latin typeface="Arial" charset="0"/>
              </a:defRPr>
            </a:lvl8pPr>
            <a:lvl9pPr marL="1828800" algn="ctr" rtl="0" fontAlgn="base">
              <a:spcBef>
                <a:spcPct val="0"/>
              </a:spcBef>
              <a:spcAft>
                <a:spcPct val="0"/>
              </a:spcAft>
              <a:defRPr sz="3000">
                <a:solidFill>
                  <a:schemeClr val="tx2"/>
                </a:solidFill>
                <a:latin typeface="Arial" charset="0"/>
              </a:defRPr>
            </a:lvl9pPr>
          </a:lstStyle>
          <a:p>
            <a:r>
              <a:rPr altLang="en-US" dirty="0"/>
              <a:t>                                  </a:t>
            </a:r>
            <a:r>
              <a:rPr altLang="en-US" sz="4400" dirty="0"/>
              <a:t>Hydrocarbon Basics</a:t>
            </a:r>
          </a:p>
        </p:txBody>
      </p:sp>
      <p:sp>
        <p:nvSpPr>
          <p:cNvPr id="5" name="TextBox 5">
            <a:extLst>
              <a:ext uri="{FF2B5EF4-FFF2-40B4-BE49-F238E27FC236}">
                <a16:creationId xmlns:a16="http://schemas.microsoft.com/office/drawing/2014/main" id="{82D3C2EA-8187-453D-BAB1-9708E95698BD}"/>
              </a:ext>
            </a:extLst>
          </p:cNvPr>
          <p:cNvSpPr txBox="1">
            <a:spLocks noGrp="1" noChangeArrowheads="1"/>
          </p:cNvSpPr>
          <p:nvPr>
            <p:ph idx="1"/>
          </p:nvPr>
        </p:nvSpPr>
        <p:spPr bwMode="auto">
          <a:xfrm>
            <a:off x="1105231" y="1825625"/>
            <a:ext cx="10913944" cy="358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US" altLang="en-US" sz="1800" dirty="0"/>
              <a:t>Component	Short Name	Mol Mass	    Boiling Temperature	HV per Gallon</a:t>
            </a:r>
          </a:p>
          <a:p>
            <a:pPr>
              <a:spcBef>
                <a:spcPct val="0"/>
              </a:spcBef>
              <a:buFontTx/>
              <a:buNone/>
            </a:pPr>
            <a:r>
              <a:rPr lang="en-US" altLang="en-US" sz="1800" dirty="0"/>
              <a:t>Methane		C1		16.0425		              -258.66		  .059729</a:t>
            </a:r>
          </a:p>
          <a:p>
            <a:pPr>
              <a:spcBef>
                <a:spcPct val="0"/>
              </a:spcBef>
              <a:buFontTx/>
              <a:buNone/>
            </a:pPr>
            <a:r>
              <a:rPr lang="en-US" altLang="en-US" sz="1800" dirty="0"/>
              <a:t>Ethane		C2		30.0690		              -127.44	  	  .063400</a:t>
            </a:r>
          </a:p>
          <a:p>
            <a:pPr>
              <a:spcBef>
                <a:spcPct val="0"/>
              </a:spcBef>
              <a:buFontTx/>
              <a:buNone/>
            </a:pPr>
            <a:r>
              <a:rPr lang="en-US" altLang="en-US" sz="1800" dirty="0"/>
              <a:t>Propane		C3		44.0956		              -  43.80		  .091563</a:t>
            </a:r>
          </a:p>
          <a:p>
            <a:pPr>
              <a:spcBef>
                <a:spcPct val="0"/>
              </a:spcBef>
              <a:buFontTx/>
              <a:buNone/>
            </a:pPr>
            <a:r>
              <a:rPr lang="en-US" altLang="en-US" sz="1800" dirty="0"/>
              <a:t>Iso Butane	IC4		58.1222		                 10.85		  .099630</a:t>
            </a:r>
          </a:p>
          <a:p>
            <a:pPr>
              <a:spcBef>
                <a:spcPct val="0"/>
              </a:spcBef>
              <a:buFontTx/>
              <a:buNone/>
            </a:pPr>
            <a:r>
              <a:rPr lang="en-US" altLang="en-US" sz="1800" dirty="0"/>
              <a:t>Normal Butane	NC4		58.1222		                 31.12		  .103740</a:t>
            </a:r>
          </a:p>
          <a:p>
            <a:pPr>
              <a:spcBef>
                <a:spcPct val="0"/>
              </a:spcBef>
              <a:buFontTx/>
              <a:buNone/>
            </a:pPr>
            <a:r>
              <a:rPr lang="en-US" altLang="en-US" sz="1800" dirty="0"/>
              <a:t>Iso Pentane	IC5		72.1488		                 82.09		  .109680</a:t>
            </a:r>
          </a:p>
          <a:p>
            <a:pPr>
              <a:spcBef>
                <a:spcPct val="0"/>
              </a:spcBef>
              <a:buFontTx/>
              <a:buNone/>
            </a:pPr>
            <a:r>
              <a:rPr lang="en-US" altLang="en-US" sz="1800" dirty="0"/>
              <a:t>Normal Pentane	NC5		72.1488		                 96.91		  .110870</a:t>
            </a:r>
          </a:p>
          <a:p>
            <a:pPr>
              <a:spcBef>
                <a:spcPct val="0"/>
              </a:spcBef>
              <a:buFontTx/>
              <a:buNone/>
            </a:pPr>
            <a:r>
              <a:rPr lang="en-US" altLang="en-US" sz="1800" dirty="0"/>
              <a:t>Hexane		C6		86.1754		               155.68		  .115950</a:t>
            </a:r>
          </a:p>
          <a:p>
            <a:pPr>
              <a:spcBef>
                <a:spcPct val="0"/>
              </a:spcBef>
              <a:buFontTx/>
              <a:buNone/>
            </a:pPr>
            <a:r>
              <a:rPr lang="en-US" altLang="en-US" sz="1800" dirty="0"/>
              <a:t>Heptane		C7	             100.2019		 	 209.08		  .119570</a:t>
            </a:r>
          </a:p>
          <a:p>
            <a:pPr>
              <a:spcBef>
                <a:spcPct val="0"/>
              </a:spcBef>
              <a:buFontTx/>
              <a:buNone/>
            </a:pPr>
            <a:r>
              <a:rPr lang="en-US" altLang="en-US" sz="1800" dirty="0"/>
              <a:t>Octane		C8	             114.2285			 258.12		  .122290</a:t>
            </a:r>
          </a:p>
          <a:p>
            <a:pPr>
              <a:spcBef>
                <a:spcPct val="0"/>
              </a:spcBef>
              <a:buFontTx/>
              <a:buNone/>
            </a:pPr>
            <a:r>
              <a:rPr lang="en-US" altLang="en-US" sz="1800" dirty="0"/>
              <a:t>Nonane		C9                      128.2551			 303.37		  .124650</a:t>
            </a:r>
          </a:p>
          <a:p>
            <a:pPr>
              <a:spcBef>
                <a:spcPct val="0"/>
              </a:spcBef>
              <a:buFontTx/>
              <a:buNone/>
            </a:pPr>
            <a:r>
              <a:rPr lang="en-US" altLang="en-US" sz="1800" dirty="0" err="1"/>
              <a:t>Decane</a:t>
            </a:r>
            <a:r>
              <a:rPr lang="en-US" altLang="en-US" sz="1800" dirty="0"/>
              <a:t>		C10	             142.2817 		 345.42		  .126480</a:t>
            </a:r>
          </a:p>
          <a:p>
            <a:pPr>
              <a:spcBef>
                <a:spcPct val="0"/>
              </a:spcBef>
              <a:buFontTx/>
              <a:buNone/>
            </a:pPr>
            <a:endParaRPr lang="en-US" altLang="en-US" sz="1800" dirty="0"/>
          </a:p>
        </p:txBody>
      </p:sp>
    </p:spTree>
    <p:extLst>
      <p:ext uri="{BB962C8B-B14F-4D97-AF65-F5344CB8AC3E}">
        <p14:creationId xmlns:p14="http://schemas.microsoft.com/office/powerpoint/2010/main" val="2857848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9A7B5A36-A421-4663-9126-B65959EA8F7B}"/>
              </a:ext>
            </a:extLst>
          </p:cNvPr>
          <p:cNvSpPr>
            <a:spLocks noGrp="1" noChangeArrowheads="1"/>
          </p:cNvSpPr>
          <p:nvPr>
            <p:ph type="title"/>
          </p:nvPr>
        </p:nvSpPr>
        <p:spPr>
          <a:xfrm>
            <a:off x="838200" y="0"/>
            <a:ext cx="10515600" cy="1325563"/>
          </a:xfrm>
        </p:spPr>
        <p:txBody>
          <a:bodyPr/>
          <a:lstStyle/>
          <a:p>
            <a:r>
              <a:rPr altLang="en-US" dirty="0"/>
              <a:t>    </a:t>
            </a:r>
            <a:r>
              <a:rPr lang="en-US" altLang="en-US" dirty="0"/>
              <a:t>      </a:t>
            </a:r>
            <a:r>
              <a:rPr altLang="en-US" dirty="0"/>
              <a:t>   Natural Gas Liquid Molecules</a:t>
            </a:r>
          </a:p>
        </p:txBody>
      </p:sp>
      <p:sp>
        <p:nvSpPr>
          <p:cNvPr id="3" name="Content Placeholder 2">
            <a:extLst>
              <a:ext uri="{FF2B5EF4-FFF2-40B4-BE49-F238E27FC236}">
                <a16:creationId xmlns:a16="http://schemas.microsoft.com/office/drawing/2014/main" id="{AF201EFA-A71D-45E8-8FE6-695585A7882B}"/>
              </a:ext>
            </a:extLst>
          </p:cNvPr>
          <p:cNvSpPr>
            <a:spLocks noGrp="1"/>
          </p:cNvSpPr>
          <p:nvPr>
            <p:ph idx="1"/>
          </p:nvPr>
        </p:nvSpPr>
        <p:spPr>
          <a:xfrm>
            <a:off x="1828800" y="1409700"/>
            <a:ext cx="1371600" cy="4305300"/>
          </a:xfrm>
        </p:spPr>
        <p:txBody>
          <a:bodyPr>
            <a:normAutofit fontScale="92500" lnSpcReduction="20000"/>
          </a:bodyPr>
          <a:lstStyle/>
          <a:p>
            <a:pPr marL="0" indent="0">
              <a:buNone/>
              <a:defRPr/>
            </a:pPr>
            <a:r>
              <a:rPr lang="en-US" sz="1680" dirty="0"/>
              <a:t>Methane</a:t>
            </a:r>
          </a:p>
          <a:p>
            <a:pPr marL="0" indent="0">
              <a:buNone/>
              <a:defRPr/>
            </a:pPr>
            <a:r>
              <a:rPr lang="en-US" sz="1680" dirty="0"/>
              <a:t>CH4</a:t>
            </a:r>
          </a:p>
          <a:p>
            <a:pPr marL="0" indent="0">
              <a:buNone/>
              <a:defRPr/>
            </a:pPr>
            <a:endParaRPr lang="en-US" sz="1680" dirty="0"/>
          </a:p>
          <a:p>
            <a:pPr marL="0" indent="0">
              <a:buNone/>
              <a:defRPr/>
            </a:pPr>
            <a:endParaRPr lang="en-US" sz="1680" dirty="0"/>
          </a:p>
          <a:p>
            <a:pPr marL="0" indent="0">
              <a:buNone/>
              <a:defRPr/>
            </a:pPr>
            <a:r>
              <a:rPr lang="en-US" sz="1680" dirty="0"/>
              <a:t>Ethane</a:t>
            </a:r>
          </a:p>
          <a:p>
            <a:pPr marL="0" indent="0">
              <a:buNone/>
              <a:defRPr/>
            </a:pPr>
            <a:r>
              <a:rPr lang="en-US" sz="1680" dirty="0"/>
              <a:t>C2H6</a:t>
            </a:r>
          </a:p>
          <a:p>
            <a:pPr marL="0" indent="0">
              <a:buNone/>
              <a:defRPr/>
            </a:pPr>
            <a:endParaRPr lang="en-US" sz="1680" dirty="0"/>
          </a:p>
          <a:p>
            <a:pPr>
              <a:defRPr/>
            </a:pPr>
            <a:endParaRPr lang="en-US" sz="1680" dirty="0"/>
          </a:p>
          <a:p>
            <a:pPr marL="0" indent="0">
              <a:buNone/>
              <a:defRPr/>
            </a:pPr>
            <a:r>
              <a:rPr lang="en-US" sz="1680" dirty="0"/>
              <a:t>Propane</a:t>
            </a:r>
          </a:p>
          <a:p>
            <a:pPr marL="0" indent="0">
              <a:buNone/>
              <a:defRPr/>
            </a:pPr>
            <a:r>
              <a:rPr lang="en-US" sz="1680" dirty="0"/>
              <a:t>C3H8</a:t>
            </a:r>
          </a:p>
          <a:p>
            <a:pPr marL="0" indent="0">
              <a:buNone/>
              <a:defRPr/>
            </a:pPr>
            <a:endParaRPr lang="en-US" sz="1680" dirty="0"/>
          </a:p>
          <a:p>
            <a:pPr>
              <a:defRPr/>
            </a:pPr>
            <a:endParaRPr lang="en-US" sz="1680" dirty="0"/>
          </a:p>
          <a:p>
            <a:pPr marL="0" indent="0">
              <a:buNone/>
              <a:defRPr/>
            </a:pPr>
            <a:r>
              <a:rPr lang="en-US" sz="1680" dirty="0"/>
              <a:t>Iso Butane</a:t>
            </a:r>
          </a:p>
          <a:p>
            <a:pPr marL="0" indent="0">
              <a:buNone/>
              <a:defRPr/>
            </a:pPr>
            <a:r>
              <a:rPr lang="en-US" sz="1680" dirty="0"/>
              <a:t>C4H10</a:t>
            </a:r>
          </a:p>
          <a:p>
            <a:pPr marL="0" indent="0">
              <a:buNone/>
              <a:defRPr/>
            </a:pPr>
            <a:endParaRPr lang="en-US" sz="1680" dirty="0"/>
          </a:p>
          <a:p>
            <a:pPr marL="0" indent="0">
              <a:buNone/>
              <a:defRPr/>
            </a:pPr>
            <a:endParaRPr lang="en-US" sz="1680" dirty="0"/>
          </a:p>
        </p:txBody>
      </p:sp>
      <p:pic>
        <p:nvPicPr>
          <p:cNvPr id="64516" name="Picture 8">
            <a:extLst>
              <a:ext uri="{FF2B5EF4-FFF2-40B4-BE49-F238E27FC236}">
                <a16:creationId xmlns:a16="http://schemas.microsoft.com/office/drawing/2014/main" id="{2E4597F6-7982-4CAC-A0D1-6A2D1FDC7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1276350"/>
            <a:ext cx="156051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10">
            <a:extLst>
              <a:ext uri="{FF2B5EF4-FFF2-40B4-BE49-F238E27FC236}">
                <a16:creationId xmlns:a16="http://schemas.microsoft.com/office/drawing/2014/main" id="{01723E06-9699-489A-96A0-07F94D43E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2446339"/>
            <a:ext cx="15605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E072A702-C40B-4B41-AFF9-13CA3F0FA71B}"/>
              </a:ext>
            </a:extLst>
          </p:cNvPr>
          <p:cNvSpPr txBox="1">
            <a:spLocks/>
          </p:cNvSpPr>
          <p:nvPr/>
        </p:nvSpPr>
        <p:spPr bwMode="auto">
          <a:xfrm>
            <a:off x="7270577" y="1503832"/>
            <a:ext cx="1733550" cy="4305300"/>
          </a:xfrm>
          <a:prstGeom prst="rect">
            <a:avLst/>
          </a:prstGeom>
          <a:noFill/>
          <a:ln>
            <a:noFill/>
          </a:ln>
        </p:spPr>
        <p:txBody>
          <a:bodyPr/>
          <a:lstStyle>
            <a:lvl1pPr marL="342900" indent="-34290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6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sz="1680" kern="0" dirty="0"/>
              <a:t>Normal Butane</a:t>
            </a:r>
          </a:p>
          <a:p>
            <a:pPr marL="0" indent="0">
              <a:buNone/>
              <a:defRPr/>
            </a:pPr>
            <a:r>
              <a:rPr lang="en-US" sz="1680" kern="0" dirty="0"/>
              <a:t>C4H10</a:t>
            </a:r>
          </a:p>
          <a:p>
            <a:pPr marL="0" indent="0">
              <a:buNone/>
              <a:defRPr/>
            </a:pPr>
            <a:endParaRPr lang="en-US" sz="1680" kern="0" dirty="0"/>
          </a:p>
          <a:p>
            <a:pPr marL="0" indent="0">
              <a:buNone/>
              <a:defRPr/>
            </a:pPr>
            <a:endParaRPr lang="en-US" sz="1680" kern="0" dirty="0"/>
          </a:p>
          <a:p>
            <a:pPr marL="0" indent="0">
              <a:buNone/>
              <a:defRPr/>
            </a:pPr>
            <a:r>
              <a:rPr lang="en-US" sz="1680" kern="0" dirty="0"/>
              <a:t>Iso Pentane</a:t>
            </a:r>
          </a:p>
          <a:p>
            <a:pPr marL="0" indent="0">
              <a:buNone/>
              <a:defRPr/>
            </a:pPr>
            <a:r>
              <a:rPr lang="en-US" sz="1680" kern="0" dirty="0"/>
              <a:t>C5H12</a:t>
            </a:r>
          </a:p>
          <a:p>
            <a:pPr marL="0" indent="0">
              <a:buNone/>
              <a:defRPr/>
            </a:pPr>
            <a:endParaRPr lang="en-US" sz="1680" kern="0" dirty="0"/>
          </a:p>
          <a:p>
            <a:pPr marL="0" indent="0">
              <a:buNone/>
              <a:defRPr/>
            </a:pPr>
            <a:endParaRPr lang="en-US" sz="1680" kern="0" dirty="0"/>
          </a:p>
          <a:p>
            <a:pPr marL="0" indent="0">
              <a:buNone/>
              <a:defRPr/>
            </a:pPr>
            <a:r>
              <a:rPr lang="en-US" sz="1680" kern="0" dirty="0"/>
              <a:t>Normal Pentane</a:t>
            </a:r>
          </a:p>
          <a:p>
            <a:pPr marL="0" indent="0">
              <a:buNone/>
              <a:defRPr/>
            </a:pPr>
            <a:r>
              <a:rPr lang="en-US" sz="1680" kern="0" dirty="0"/>
              <a:t>C5H12</a:t>
            </a:r>
          </a:p>
          <a:p>
            <a:pPr marL="0" indent="0">
              <a:buNone/>
              <a:defRPr/>
            </a:pPr>
            <a:endParaRPr lang="en-US" sz="1680" kern="0" dirty="0"/>
          </a:p>
          <a:p>
            <a:pPr>
              <a:defRPr/>
            </a:pPr>
            <a:endParaRPr lang="en-US" sz="1680" kern="0" dirty="0"/>
          </a:p>
          <a:p>
            <a:pPr marL="0" indent="0">
              <a:buNone/>
              <a:defRPr/>
            </a:pPr>
            <a:r>
              <a:rPr lang="en-US" sz="1680" kern="0" dirty="0"/>
              <a:t>Hexane</a:t>
            </a:r>
          </a:p>
          <a:p>
            <a:pPr marL="0" indent="0">
              <a:buNone/>
              <a:defRPr/>
            </a:pPr>
            <a:r>
              <a:rPr lang="en-US" sz="1680" kern="0" dirty="0"/>
              <a:t>C6H14</a:t>
            </a:r>
          </a:p>
          <a:p>
            <a:pPr marL="0" indent="0">
              <a:buNone/>
              <a:defRPr/>
            </a:pPr>
            <a:endParaRPr lang="en-US" sz="1680" kern="0" dirty="0"/>
          </a:p>
          <a:p>
            <a:pPr marL="0" indent="0">
              <a:buNone/>
              <a:defRPr/>
            </a:pPr>
            <a:endParaRPr lang="en-US" sz="1680" kern="0" dirty="0"/>
          </a:p>
        </p:txBody>
      </p:sp>
      <p:pic>
        <p:nvPicPr>
          <p:cNvPr id="64519" name="Picture 14">
            <a:extLst>
              <a:ext uri="{FF2B5EF4-FFF2-40B4-BE49-F238E27FC236}">
                <a16:creationId xmlns:a16="http://schemas.microsoft.com/office/drawing/2014/main" id="{20BDE32F-64EB-4313-9CD0-3A878EB57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1" y="4786314"/>
            <a:ext cx="15605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16" descr="Image preview">
            <a:extLst>
              <a:ext uri="{FF2B5EF4-FFF2-40B4-BE49-F238E27FC236}">
                <a16:creationId xmlns:a16="http://schemas.microsoft.com/office/drawing/2014/main" id="{8917EC92-AD56-4093-B9F0-992165210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2725" y="1274762"/>
            <a:ext cx="15605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38">
            <a:extLst>
              <a:ext uri="{FF2B5EF4-FFF2-40B4-BE49-F238E27FC236}">
                <a16:creationId xmlns:a16="http://schemas.microsoft.com/office/drawing/2014/main" id="{2E2489D4-7E84-4E8E-A40E-6609A84D66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2725" y="2437247"/>
            <a:ext cx="156051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12">
            <a:extLst>
              <a:ext uri="{FF2B5EF4-FFF2-40B4-BE49-F238E27FC236}">
                <a16:creationId xmlns:a16="http://schemas.microsoft.com/office/drawing/2014/main" id="{858A68FE-9DBD-4448-9305-645BF52E19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1" y="3617914"/>
            <a:ext cx="15605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Picture 18">
            <a:extLst>
              <a:ext uri="{FF2B5EF4-FFF2-40B4-BE49-F238E27FC236}">
                <a16:creationId xmlns:a16="http://schemas.microsoft.com/office/drawing/2014/main" id="{BC436034-F941-43B4-BB9E-F114CF6D26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22725" y="3607235"/>
            <a:ext cx="15605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Picture 20">
            <a:extLst>
              <a:ext uri="{FF2B5EF4-FFF2-40B4-BE49-F238E27FC236}">
                <a16:creationId xmlns:a16="http://schemas.microsoft.com/office/drawing/2014/main" id="{2A581C1B-3E9A-4825-9462-A4936D01DC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22725" y="4769720"/>
            <a:ext cx="156051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a:extLst>
              <a:ext uri="{FF2B5EF4-FFF2-40B4-BE49-F238E27FC236}">
                <a16:creationId xmlns:a16="http://schemas.microsoft.com/office/drawing/2014/main" id="{0D3C222A-B77E-4C1A-9D80-63B0123EE6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9171" y="1404938"/>
            <a:ext cx="617537"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extLst>
              <a:ext uri="{FF2B5EF4-FFF2-40B4-BE49-F238E27FC236}">
                <a16:creationId xmlns:a16="http://schemas.microsoft.com/office/drawing/2014/main" id="{345F7E51-F7D2-4A2D-BDDC-73987ECE16D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2467" y="2660968"/>
            <a:ext cx="66198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a16="http://schemas.microsoft.com/office/drawing/2014/main" id="{09110019-53F8-4D9A-BC8E-B4E197383F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901" y="3804501"/>
            <a:ext cx="11112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2364EBDC-97BF-473D-9985-288A513047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0226" y="4733506"/>
            <a:ext cx="124460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a:extLst>
              <a:ext uri="{FF2B5EF4-FFF2-40B4-BE49-F238E27FC236}">
                <a16:creationId xmlns:a16="http://schemas.microsoft.com/office/drawing/2014/main" id="{42392627-EB0F-4790-A004-3CB260D5682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40403" y="1516281"/>
            <a:ext cx="138271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a:extLst>
              <a:ext uri="{FF2B5EF4-FFF2-40B4-BE49-F238E27FC236}">
                <a16:creationId xmlns:a16="http://schemas.microsoft.com/office/drawing/2014/main" id="{FDC68FA2-C2B1-4E1E-90DE-47B84C5B434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69304" y="2772206"/>
            <a:ext cx="108267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a:extLst>
              <a:ext uri="{FF2B5EF4-FFF2-40B4-BE49-F238E27FC236}">
                <a16:creationId xmlns:a16="http://schemas.microsoft.com/office/drawing/2014/main" id="{0B39EC96-34D5-49A0-9439-DEC4658522B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08253" y="4012006"/>
            <a:ext cx="133191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a:extLst>
              <a:ext uri="{FF2B5EF4-FFF2-40B4-BE49-F238E27FC236}">
                <a16:creationId xmlns:a16="http://schemas.microsoft.com/office/drawing/2014/main" id="{F80E60C8-EF44-413E-A0BE-3A0C5857A6C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77753" y="5283669"/>
            <a:ext cx="15335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34857-033B-45F0-B8A4-439D51C019F1}"/>
              </a:ext>
            </a:extLst>
          </p:cNvPr>
          <p:cNvSpPr>
            <a:spLocks noGrp="1"/>
          </p:cNvSpPr>
          <p:nvPr>
            <p:ph type="title"/>
          </p:nvPr>
        </p:nvSpPr>
        <p:spPr/>
        <p:txBody>
          <a:bodyPr/>
          <a:lstStyle/>
          <a:p>
            <a:r>
              <a:rPr lang="en-US" dirty="0"/>
              <a:t>                       Some Objectives of                                               Pursuing the Future of Midstream Accounting</a:t>
            </a:r>
          </a:p>
        </p:txBody>
      </p:sp>
      <p:sp>
        <p:nvSpPr>
          <p:cNvPr id="3" name="Content Placeholder 2">
            <a:extLst>
              <a:ext uri="{FF2B5EF4-FFF2-40B4-BE49-F238E27FC236}">
                <a16:creationId xmlns:a16="http://schemas.microsoft.com/office/drawing/2014/main" id="{87159466-2A8D-45E0-9CA6-61AB8B161238}"/>
              </a:ext>
            </a:extLst>
          </p:cNvPr>
          <p:cNvSpPr>
            <a:spLocks noGrp="1"/>
          </p:cNvSpPr>
          <p:nvPr>
            <p:ph idx="1"/>
          </p:nvPr>
        </p:nvSpPr>
        <p:spPr>
          <a:xfrm>
            <a:off x="680258" y="1840756"/>
            <a:ext cx="10831483" cy="4210724"/>
          </a:xfrm>
        </p:spPr>
        <p:txBody>
          <a:bodyPr>
            <a:normAutofit fontScale="92500" lnSpcReduction="10000"/>
          </a:bodyPr>
          <a:lstStyle/>
          <a:p>
            <a:r>
              <a:rPr lang="en-US" dirty="0"/>
              <a:t>Increased connection/communication with Upstream (Revenue) Accounting</a:t>
            </a:r>
          </a:p>
          <a:p>
            <a:r>
              <a:rPr lang="en-US" dirty="0"/>
              <a:t>Clarification of terms and definitions</a:t>
            </a:r>
          </a:p>
          <a:p>
            <a:r>
              <a:rPr lang="en-US" dirty="0"/>
              <a:t>Upping our game – increase in knowledge and understanding of the “Why” of our own calculations and reports </a:t>
            </a:r>
          </a:p>
          <a:p>
            <a:r>
              <a:rPr lang="en-US" dirty="0"/>
              <a:t>Increasing Midstream Accounting’s knowledge and understanding of the producer/customer’s needs and assisting the growth of their knowledge and understanding of Midstream reports</a:t>
            </a:r>
          </a:p>
          <a:p>
            <a:r>
              <a:rPr lang="en-US" dirty="0"/>
              <a:t>Growing our ability to add assurance and provide clarity of the “Black Box” of plant accounting software systems</a:t>
            </a:r>
          </a:p>
          <a:p>
            <a:r>
              <a:rPr lang="en-US" dirty="0"/>
              <a:t>Activate the Midstream Accountant through Committees within COPAS</a:t>
            </a:r>
          </a:p>
        </p:txBody>
      </p:sp>
    </p:spTree>
    <p:extLst>
      <p:ext uri="{BB962C8B-B14F-4D97-AF65-F5344CB8AC3E}">
        <p14:creationId xmlns:p14="http://schemas.microsoft.com/office/powerpoint/2010/main" val="222111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C337-CA74-4CA8-B1C3-E8E928B1F97C}"/>
              </a:ext>
            </a:extLst>
          </p:cNvPr>
          <p:cNvSpPr>
            <a:spLocks noGrp="1"/>
          </p:cNvSpPr>
          <p:nvPr>
            <p:ph type="title"/>
          </p:nvPr>
        </p:nvSpPr>
        <p:spPr>
          <a:xfrm>
            <a:off x="913614" y="155549"/>
            <a:ext cx="10515600" cy="919108"/>
          </a:xfrm>
        </p:spPr>
        <p:txBody>
          <a:bodyPr/>
          <a:lstStyle/>
          <a:p>
            <a:r>
              <a:rPr lang="en-US" dirty="0"/>
              <a:t>                    COPAS Committees</a:t>
            </a:r>
          </a:p>
        </p:txBody>
      </p:sp>
      <p:graphicFrame>
        <p:nvGraphicFramePr>
          <p:cNvPr id="7" name="Content Placeholder 6">
            <a:extLst>
              <a:ext uri="{FF2B5EF4-FFF2-40B4-BE49-F238E27FC236}">
                <a16:creationId xmlns:a16="http://schemas.microsoft.com/office/drawing/2014/main" id="{44140D00-1E12-4142-95BD-3F57DF7EB193}"/>
              </a:ext>
            </a:extLst>
          </p:cNvPr>
          <p:cNvGraphicFramePr>
            <a:graphicFrameLocks noGrp="1"/>
          </p:cNvGraphicFramePr>
          <p:nvPr>
            <p:ph idx="1"/>
          </p:nvPr>
        </p:nvGraphicFramePr>
        <p:xfrm>
          <a:off x="1423447" y="1074656"/>
          <a:ext cx="4911365" cy="5401566"/>
        </p:xfrm>
        <a:graphic>
          <a:graphicData uri="http://schemas.openxmlformats.org/drawingml/2006/table">
            <a:tbl>
              <a:tblPr>
                <a:tableStyleId>{5C22544A-7EE6-4342-B048-85BDC9FD1C3A}</a:tableStyleId>
              </a:tblPr>
              <a:tblGrid>
                <a:gridCol w="4911365">
                  <a:extLst>
                    <a:ext uri="{9D8B030D-6E8A-4147-A177-3AD203B41FA5}">
                      <a16:colId xmlns:a16="http://schemas.microsoft.com/office/drawing/2014/main" val="252132533"/>
                    </a:ext>
                  </a:extLst>
                </a:gridCol>
              </a:tblGrid>
              <a:tr h="300087">
                <a:tc>
                  <a:txBody>
                    <a:bodyPr/>
                    <a:lstStyle/>
                    <a:p>
                      <a:pPr algn="l" fontAlgn="b"/>
                      <a:r>
                        <a:rPr lang="en-US" sz="1600" u="sng" strike="noStrike" dirty="0">
                          <a:effectLst/>
                        </a:rPr>
                        <a:t>Standing Committees</a:t>
                      </a:r>
                      <a:endParaRPr lang="en-US" sz="1600" b="0" i="0" u="sng"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216602402"/>
                  </a:ext>
                </a:extLst>
              </a:tr>
              <a:tr h="300087">
                <a:tc>
                  <a:txBody>
                    <a:bodyPr/>
                    <a:lstStyle/>
                    <a:p>
                      <a:pPr algn="l" fontAlgn="b"/>
                      <a:r>
                        <a:rPr lang="en-US" sz="1600" u="none" strike="noStrike" dirty="0">
                          <a:effectLst/>
                        </a:rPr>
                        <a:t>Audit Committee</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886365600"/>
                  </a:ext>
                </a:extLst>
              </a:tr>
              <a:tr h="300087">
                <a:tc>
                  <a:txBody>
                    <a:bodyPr/>
                    <a:lstStyle/>
                    <a:p>
                      <a:pPr algn="l" fontAlgn="b"/>
                      <a:r>
                        <a:rPr lang="en-US" sz="1600" u="none" strike="noStrike" dirty="0">
                          <a:effectLst/>
                        </a:rPr>
                        <a:t>Education Committee</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34304703"/>
                  </a:ext>
                </a:extLst>
              </a:tr>
              <a:tr h="300087">
                <a:tc>
                  <a:txBody>
                    <a:bodyPr/>
                    <a:lstStyle/>
                    <a:p>
                      <a:pPr algn="l" fontAlgn="b"/>
                      <a:r>
                        <a:rPr lang="en-US" sz="1600" u="none" strike="noStrike">
                          <a:effectLst/>
                        </a:rPr>
                        <a:t>Financial Reporting</a:t>
                      </a:r>
                      <a:endParaRPr lang="en-US" sz="16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556938875"/>
                  </a:ext>
                </a:extLst>
              </a:tr>
              <a:tr h="300087">
                <a:tc>
                  <a:txBody>
                    <a:bodyPr/>
                    <a:lstStyle/>
                    <a:p>
                      <a:pPr algn="l" fontAlgn="b"/>
                      <a:r>
                        <a:rPr lang="en-US" sz="1600" u="none" strike="noStrike" dirty="0">
                          <a:effectLst/>
                        </a:rPr>
                        <a:t>Joint Interest Committee </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189335994"/>
                  </a:ext>
                </a:extLst>
              </a:tr>
              <a:tr h="300087">
                <a:tc>
                  <a:txBody>
                    <a:bodyPr/>
                    <a:lstStyle/>
                    <a:p>
                      <a:pPr algn="l" fontAlgn="b"/>
                      <a:r>
                        <a:rPr lang="en-US" sz="1600" u="none" strike="noStrike" dirty="0">
                          <a:effectLst/>
                        </a:rPr>
                        <a:t>Revenue Committee </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359804993"/>
                  </a:ext>
                </a:extLst>
              </a:tr>
              <a:tr h="300087">
                <a:tc>
                  <a:txBody>
                    <a:bodyPr/>
                    <a:lstStyle/>
                    <a:p>
                      <a:pPr algn="l" fontAlgn="b"/>
                      <a:r>
                        <a:rPr lang="en-US" sz="1600" u="none" strike="noStrike">
                          <a:effectLst/>
                        </a:rPr>
                        <a:t>Small Oil and Gas Companies Committee </a:t>
                      </a:r>
                      <a:endParaRPr lang="en-US" sz="16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37467472"/>
                  </a:ext>
                </a:extLst>
              </a:tr>
              <a:tr h="300087">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737063759"/>
                  </a:ext>
                </a:extLst>
              </a:tr>
              <a:tr h="300087">
                <a:tc>
                  <a:txBody>
                    <a:bodyPr/>
                    <a:lstStyle/>
                    <a:p>
                      <a:pPr algn="l" fontAlgn="b"/>
                      <a:r>
                        <a:rPr lang="en-US" sz="1600" u="sng" strike="noStrike" dirty="0">
                          <a:effectLst/>
                        </a:rPr>
                        <a:t>Subcommittees</a:t>
                      </a:r>
                      <a:endParaRPr lang="en-US" sz="1600" b="0" i="0" u="sng"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027570579"/>
                  </a:ext>
                </a:extLst>
              </a:tr>
              <a:tr h="300087">
                <a:tc>
                  <a:txBody>
                    <a:bodyPr/>
                    <a:lstStyle/>
                    <a:p>
                      <a:pPr algn="l" fontAlgn="b"/>
                      <a:r>
                        <a:rPr lang="en-US" sz="1600" u="none" strike="noStrike" dirty="0">
                          <a:effectLst/>
                        </a:rPr>
                        <a:t>Emerging Issues Subcommittee (Audit)</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355268575"/>
                  </a:ext>
                </a:extLst>
              </a:tr>
              <a:tr h="300087">
                <a:tc>
                  <a:txBody>
                    <a:bodyPr/>
                    <a:lstStyle/>
                    <a:p>
                      <a:pPr algn="l" fontAlgn="b"/>
                      <a:r>
                        <a:rPr lang="en-US" sz="1600" u="none" strike="noStrike" dirty="0">
                          <a:effectLst/>
                        </a:rPr>
                        <a:t>Vehicle Rates Subcommittee (Joint Interest)</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170187836"/>
                  </a:ext>
                </a:extLst>
              </a:tr>
              <a:tr h="300087">
                <a:tc>
                  <a:txBody>
                    <a:bodyPr/>
                    <a:lstStyle/>
                    <a:p>
                      <a:pPr algn="l" fontAlgn="b"/>
                      <a:r>
                        <a:rPr lang="en-US" sz="1600" u="none" strike="noStrike" dirty="0">
                          <a:effectLst/>
                        </a:rPr>
                        <a:t>Employee Benefits Subcommittee (Joint Interest)</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919556027"/>
                  </a:ext>
                </a:extLst>
              </a:tr>
              <a:tr h="300087">
                <a:tc>
                  <a:txBody>
                    <a:bodyPr/>
                    <a:lstStyle/>
                    <a:p>
                      <a:pPr algn="l" fontAlgn="b"/>
                      <a:r>
                        <a:rPr lang="en-US" sz="1600" u="none" strike="noStrike" dirty="0">
                          <a:effectLst/>
                        </a:rPr>
                        <a:t>Materials Subcommittee (Joint Interest)</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812967250"/>
                  </a:ext>
                </a:extLst>
              </a:tr>
              <a:tr h="300087">
                <a:tc>
                  <a:txBody>
                    <a:bodyPr/>
                    <a:lstStyle/>
                    <a:p>
                      <a:pPr algn="l" fontAlgn="b"/>
                      <a:r>
                        <a:rPr lang="en-US" sz="1600" u="none" strike="noStrike" dirty="0">
                          <a:effectLst/>
                        </a:rPr>
                        <a:t>Bureau of Land Management Subcommittee (Revenue)</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69112324"/>
                  </a:ext>
                </a:extLst>
              </a:tr>
              <a:tr h="300087">
                <a:tc>
                  <a:txBody>
                    <a:bodyPr/>
                    <a:lstStyle/>
                    <a:p>
                      <a:pPr algn="l" fontAlgn="b"/>
                      <a:r>
                        <a:rPr lang="en-US" sz="1600" u="none" strike="noStrike" dirty="0">
                          <a:effectLst/>
                        </a:rPr>
                        <a:t>Fed Regulatory Affairs Subcommittee (Revenue)</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094619356"/>
                  </a:ext>
                </a:extLst>
              </a:tr>
              <a:tr h="300087">
                <a:tc>
                  <a:txBody>
                    <a:bodyPr/>
                    <a:lstStyle/>
                    <a:p>
                      <a:pPr algn="l" fontAlgn="b"/>
                      <a:r>
                        <a:rPr lang="en-US" sz="1600" u="none" strike="noStrike" dirty="0">
                          <a:effectLst/>
                        </a:rPr>
                        <a:t>Midstream / Downstream Committee (Revenue)</a:t>
                      </a:r>
                      <a:endParaRPr lang="en-US" sz="16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499775708"/>
                  </a:ext>
                </a:extLst>
              </a:tr>
              <a:tr h="300087">
                <a:tc>
                  <a:txBody>
                    <a:bodyPr/>
                    <a:lstStyle/>
                    <a:p>
                      <a:pPr algn="l" fontAlgn="b"/>
                      <a:r>
                        <a:rPr lang="en-US" sz="1600" u="none" strike="noStrike" dirty="0">
                          <a:effectLst/>
                        </a:rPr>
                        <a:t>Non-Regulatory Subcommittee (Revenue)</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68248750"/>
                  </a:ext>
                </a:extLst>
              </a:tr>
              <a:tr h="300087">
                <a:tc>
                  <a:txBody>
                    <a:bodyPr/>
                    <a:lstStyle/>
                    <a:p>
                      <a:pPr algn="l" fontAlgn="b"/>
                      <a:r>
                        <a:rPr lang="en-US" sz="1600" u="none" strike="noStrike" dirty="0">
                          <a:effectLst/>
                        </a:rPr>
                        <a:t>State Regulatory Affairs Subcommittee (Revenue)</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006961162"/>
                  </a:ext>
                </a:extLst>
              </a:tr>
            </a:tbl>
          </a:graphicData>
        </a:graphic>
      </p:graphicFrame>
    </p:spTree>
    <p:extLst>
      <p:ext uri="{BB962C8B-B14F-4D97-AF65-F5344CB8AC3E}">
        <p14:creationId xmlns:p14="http://schemas.microsoft.com/office/powerpoint/2010/main" val="3710420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2EB7-5AE8-4E5B-918D-BD3622AF7B6A}"/>
              </a:ext>
            </a:extLst>
          </p:cNvPr>
          <p:cNvSpPr>
            <a:spLocks noGrp="1"/>
          </p:cNvSpPr>
          <p:nvPr>
            <p:ph type="title"/>
          </p:nvPr>
        </p:nvSpPr>
        <p:spPr>
          <a:xfrm>
            <a:off x="744718" y="365125"/>
            <a:ext cx="10906812" cy="992335"/>
          </a:xfrm>
        </p:spPr>
        <p:txBody>
          <a:bodyPr>
            <a:normAutofit/>
          </a:bodyPr>
          <a:lstStyle/>
          <a:p>
            <a:r>
              <a:rPr lang="en-US" sz="3600" dirty="0"/>
              <a:t>Activation of the COPAS Midstream (Sub)Committee</a:t>
            </a:r>
          </a:p>
        </p:txBody>
      </p:sp>
      <p:sp>
        <p:nvSpPr>
          <p:cNvPr id="3" name="Content Placeholder 2">
            <a:extLst>
              <a:ext uri="{FF2B5EF4-FFF2-40B4-BE49-F238E27FC236}">
                <a16:creationId xmlns:a16="http://schemas.microsoft.com/office/drawing/2014/main" id="{E52FE2D6-40D0-4374-B552-EA4BEB2B0D72}"/>
              </a:ext>
            </a:extLst>
          </p:cNvPr>
          <p:cNvSpPr>
            <a:spLocks noGrp="1"/>
          </p:cNvSpPr>
          <p:nvPr>
            <p:ph idx="1"/>
          </p:nvPr>
        </p:nvSpPr>
        <p:spPr>
          <a:xfrm>
            <a:off x="838200" y="1743957"/>
            <a:ext cx="10515600" cy="3110847"/>
          </a:xfrm>
        </p:spPr>
        <p:txBody>
          <a:bodyPr/>
          <a:lstStyle/>
          <a:p>
            <a:r>
              <a:rPr lang="en-US" dirty="0"/>
              <a:t>Ensure that each COPAS Society has an active Midstream (Sub)Committee</a:t>
            </a:r>
          </a:p>
          <a:p>
            <a:r>
              <a:rPr lang="en-US" dirty="0"/>
              <a:t>Invite Midstream Accountants to join COPAS</a:t>
            </a:r>
          </a:p>
          <a:p>
            <a:r>
              <a:rPr lang="en-US" dirty="0"/>
              <a:t>Discuss and address any issues or improvements – within Midstream   and Other Groups such as Revenue and Auditing</a:t>
            </a:r>
          </a:p>
          <a:p>
            <a:r>
              <a:rPr lang="en-US" dirty="0"/>
              <a:t>Activate the National Midstream (Sub)Committee</a:t>
            </a:r>
          </a:p>
          <a:p>
            <a:endParaRPr lang="en-US" dirty="0"/>
          </a:p>
        </p:txBody>
      </p:sp>
    </p:spTree>
    <p:extLst>
      <p:ext uri="{BB962C8B-B14F-4D97-AF65-F5344CB8AC3E}">
        <p14:creationId xmlns:p14="http://schemas.microsoft.com/office/powerpoint/2010/main" val="327038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5EB7F2C-0390-4E7C-82FF-F648BE82EF1C}"/>
              </a:ext>
            </a:extLst>
          </p:cNvPr>
          <p:cNvSpPr>
            <a:spLocks noGrp="1" noChangeArrowheads="1"/>
          </p:cNvSpPr>
          <p:nvPr>
            <p:ph type="ctrTitle"/>
          </p:nvPr>
        </p:nvSpPr>
        <p:spPr>
          <a:xfrm>
            <a:off x="2514600" y="224444"/>
            <a:ext cx="7391400" cy="766157"/>
          </a:xfrm>
        </p:spPr>
        <p:txBody>
          <a:bodyPr>
            <a:normAutofit fontScale="90000"/>
          </a:bodyPr>
          <a:lstStyle/>
          <a:p>
            <a:r>
              <a:rPr altLang="en-US" dirty="0"/>
              <a:t>O</a:t>
            </a:r>
            <a:r>
              <a:rPr lang="en-US" altLang="en-US" dirty="0"/>
              <a:t>bjectives</a:t>
            </a:r>
            <a:endParaRPr altLang="en-US" dirty="0"/>
          </a:p>
        </p:txBody>
      </p:sp>
      <p:sp>
        <p:nvSpPr>
          <p:cNvPr id="16387" name="Subtitle 2">
            <a:extLst>
              <a:ext uri="{FF2B5EF4-FFF2-40B4-BE49-F238E27FC236}">
                <a16:creationId xmlns:a16="http://schemas.microsoft.com/office/drawing/2014/main" id="{D9E22F03-B455-4D4B-B886-7F8C88ACB6FD}"/>
              </a:ext>
            </a:extLst>
          </p:cNvPr>
          <p:cNvSpPr>
            <a:spLocks noGrp="1" noChangeArrowheads="1"/>
          </p:cNvSpPr>
          <p:nvPr>
            <p:ph type="subTitle" idx="1"/>
          </p:nvPr>
        </p:nvSpPr>
        <p:spPr>
          <a:xfrm>
            <a:off x="791110" y="1523999"/>
            <a:ext cx="10818688" cy="4794607"/>
          </a:xfrm>
        </p:spPr>
        <p:txBody>
          <a:bodyPr/>
          <a:lstStyle/>
          <a:p>
            <a:pPr algn="l"/>
            <a:r>
              <a:rPr lang="en-US" altLang="en-US" sz="2800" dirty="0"/>
              <a:t>Identify the Basics of Midstream Processing and Accounting </a:t>
            </a:r>
          </a:p>
          <a:p>
            <a:pPr algn="l"/>
            <a:endParaRPr lang="en-US" altLang="en-US" sz="2800" dirty="0"/>
          </a:p>
          <a:p>
            <a:pPr algn="l"/>
            <a:r>
              <a:rPr lang="en-US" altLang="en-US" sz="2800" dirty="0"/>
              <a:t>Discuss Pursuing the Future of Midstream Accounting</a:t>
            </a:r>
          </a:p>
          <a:p>
            <a:pPr algn="l"/>
            <a:endParaRPr lang="en-US" altLang="en-US" sz="2800" dirty="0"/>
          </a:p>
          <a:p>
            <a:pPr algn="l"/>
            <a:r>
              <a:rPr lang="en-US" altLang="en-US" sz="2800" dirty="0"/>
              <a:t>Ways to Grow with COPAS – Council of Petroleum Accountants Societies </a:t>
            </a:r>
          </a:p>
          <a:p>
            <a:pPr algn="l"/>
            <a:endParaRPr lang="en-US" altLang="en-US" sz="2800" dirty="0"/>
          </a:p>
          <a:p>
            <a:endParaRPr lang="en-US" altLang="en-US" sz="1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2EB7-5AE8-4E5B-918D-BD3622AF7B6A}"/>
              </a:ext>
            </a:extLst>
          </p:cNvPr>
          <p:cNvSpPr>
            <a:spLocks noGrp="1"/>
          </p:cNvSpPr>
          <p:nvPr>
            <p:ph type="title"/>
          </p:nvPr>
        </p:nvSpPr>
        <p:spPr>
          <a:xfrm>
            <a:off x="2797744" y="2140686"/>
            <a:ext cx="5656299" cy="1854093"/>
          </a:xfrm>
        </p:spPr>
        <p:txBody>
          <a:bodyPr>
            <a:normAutofit/>
          </a:bodyPr>
          <a:lstStyle/>
          <a:p>
            <a:r>
              <a:rPr lang="en-US" sz="4800" dirty="0"/>
              <a:t>      Upping Our Game</a:t>
            </a:r>
          </a:p>
        </p:txBody>
      </p:sp>
    </p:spTree>
    <p:extLst>
      <p:ext uri="{BB962C8B-B14F-4D97-AF65-F5344CB8AC3E}">
        <p14:creationId xmlns:p14="http://schemas.microsoft.com/office/powerpoint/2010/main" val="303066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B6C1-C7DA-4EF6-8CE5-C165993ABDAC}"/>
              </a:ext>
            </a:extLst>
          </p:cNvPr>
          <p:cNvSpPr>
            <a:spLocks noGrp="1"/>
          </p:cNvSpPr>
          <p:nvPr>
            <p:ph type="ctrTitle"/>
          </p:nvPr>
        </p:nvSpPr>
        <p:spPr>
          <a:xfrm>
            <a:off x="5120640" y="264523"/>
            <a:ext cx="6422849" cy="1676603"/>
          </a:xfrm>
        </p:spPr>
        <p:txBody>
          <a:bodyPr vert="horz" lIns="91440" tIns="45720" rIns="91440" bIns="45720" rtlCol="0" anchor="ctr">
            <a:normAutofit/>
          </a:bodyPr>
          <a:lstStyle/>
          <a:p>
            <a:r>
              <a:rPr lang="en-US" sz="4800" b="1" dirty="0"/>
              <a:t>Accredited Petroleum Accountant</a:t>
            </a:r>
          </a:p>
        </p:txBody>
      </p:sp>
      <p:sp>
        <p:nvSpPr>
          <p:cNvPr id="15" name="Rectangle 14">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6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2F093C8-51C5-4914-BF2F-57DDED174B85}"/>
              </a:ext>
            </a:extLst>
          </p:cNvPr>
          <p:cNvPicPr>
            <a:picLocks noChangeAspect="1"/>
          </p:cNvPicPr>
          <p:nvPr/>
        </p:nvPicPr>
        <p:blipFill>
          <a:blip r:embed="rId2"/>
          <a:stretch>
            <a:fillRect/>
          </a:stretch>
        </p:blipFill>
        <p:spPr>
          <a:xfrm>
            <a:off x="985511" y="3429000"/>
            <a:ext cx="2593955" cy="2470743"/>
          </a:xfrm>
          <a:prstGeom prst="rect">
            <a:avLst/>
          </a:prstGeom>
          <a:effectLst/>
        </p:spPr>
      </p:pic>
      <p:pic>
        <p:nvPicPr>
          <p:cNvPr id="5" name="Picture 4">
            <a:extLst>
              <a:ext uri="{FF2B5EF4-FFF2-40B4-BE49-F238E27FC236}">
                <a16:creationId xmlns:a16="http://schemas.microsoft.com/office/drawing/2014/main" id="{0A7D007C-CBE0-44ED-A677-1544E7537191}"/>
              </a:ext>
            </a:extLst>
          </p:cNvPr>
          <p:cNvPicPr>
            <a:picLocks noChangeAspect="1"/>
          </p:cNvPicPr>
          <p:nvPr/>
        </p:nvPicPr>
        <p:blipFill>
          <a:blip r:embed="rId3"/>
          <a:stretch>
            <a:fillRect/>
          </a:stretch>
        </p:blipFill>
        <p:spPr>
          <a:xfrm>
            <a:off x="769156" y="1015989"/>
            <a:ext cx="3026663" cy="1881655"/>
          </a:xfrm>
          <a:prstGeom prst="rect">
            <a:avLst/>
          </a:prstGeom>
        </p:spPr>
      </p:pic>
      <p:pic>
        <p:nvPicPr>
          <p:cNvPr id="8" name="Content Placeholder 4">
            <a:extLst>
              <a:ext uri="{FF2B5EF4-FFF2-40B4-BE49-F238E27FC236}">
                <a16:creationId xmlns:a16="http://schemas.microsoft.com/office/drawing/2014/main" id="{4E689D54-EE5E-4119-BBDE-247AF15D5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506" y="1837512"/>
            <a:ext cx="6832684" cy="487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815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1EDC-7AC3-470F-8CC4-E428AFB901C3}"/>
              </a:ext>
            </a:extLst>
          </p:cNvPr>
          <p:cNvSpPr>
            <a:spLocks noGrp="1"/>
          </p:cNvSpPr>
          <p:nvPr>
            <p:ph type="title"/>
          </p:nvPr>
        </p:nvSpPr>
        <p:spPr/>
        <p:txBody>
          <a:bodyPr>
            <a:normAutofit/>
          </a:bodyPr>
          <a:lstStyle/>
          <a:p>
            <a:pPr algn="ctr"/>
            <a:r>
              <a:rPr lang="en-US" sz="6000" dirty="0"/>
              <a:t> </a:t>
            </a:r>
          </a:p>
        </p:txBody>
      </p:sp>
      <p:sp>
        <p:nvSpPr>
          <p:cNvPr id="3" name="Content Placeholder 2">
            <a:extLst>
              <a:ext uri="{FF2B5EF4-FFF2-40B4-BE49-F238E27FC236}">
                <a16:creationId xmlns:a16="http://schemas.microsoft.com/office/drawing/2014/main" id="{3DC3861A-75FC-4B10-911F-0C5FADDEDE29}"/>
              </a:ext>
            </a:extLst>
          </p:cNvPr>
          <p:cNvSpPr>
            <a:spLocks noGrp="1"/>
          </p:cNvSpPr>
          <p:nvPr>
            <p:ph idx="1"/>
          </p:nvPr>
        </p:nvSpPr>
        <p:spPr>
          <a:xfrm>
            <a:off x="664939" y="2217862"/>
            <a:ext cx="10515600" cy="4005518"/>
          </a:xfrm>
        </p:spPr>
        <p:txBody>
          <a:bodyPr>
            <a:normAutofit fontScale="62500" lnSpcReduction="20000"/>
          </a:bodyPr>
          <a:lstStyle/>
          <a:p>
            <a:pPr lvl="2">
              <a:lnSpc>
                <a:spcPct val="200000"/>
              </a:lnSpc>
            </a:pPr>
            <a:r>
              <a:rPr lang="en-US" sz="4000" dirty="0"/>
              <a:t>Council of Petroleum Accountant Societies, Inc</a:t>
            </a:r>
          </a:p>
          <a:p>
            <a:pPr lvl="2">
              <a:lnSpc>
                <a:spcPct val="200000"/>
              </a:lnSpc>
            </a:pPr>
            <a:r>
              <a:rPr lang="en-US" sz="4000" dirty="0"/>
              <a:t>Established 1961</a:t>
            </a:r>
          </a:p>
          <a:p>
            <a:pPr lvl="2">
              <a:lnSpc>
                <a:spcPct val="200000"/>
              </a:lnSpc>
            </a:pPr>
            <a:r>
              <a:rPr lang="en-US" sz="4000" dirty="0"/>
              <a:t>Organization of the Oil and Gas Industry’s most knowledgeable and influential accounting professionals</a:t>
            </a:r>
          </a:p>
          <a:p>
            <a:pPr lvl="2">
              <a:lnSpc>
                <a:spcPct val="200000"/>
              </a:lnSpc>
            </a:pPr>
            <a:r>
              <a:rPr lang="en-US" sz="4000" dirty="0"/>
              <a:t>Standard Setter of the Industry</a:t>
            </a:r>
          </a:p>
          <a:p>
            <a:pPr marL="914400" lvl="2" indent="0">
              <a:lnSpc>
                <a:spcPct val="200000"/>
              </a:lnSpc>
              <a:buNone/>
            </a:pPr>
            <a:endParaRPr lang="en-US" sz="1600" dirty="0"/>
          </a:p>
          <a:p>
            <a:pPr marL="914400" lvl="2" indent="0">
              <a:buNone/>
            </a:pPr>
            <a:endParaRPr lang="en-US" sz="1600" dirty="0"/>
          </a:p>
        </p:txBody>
      </p:sp>
      <p:pic>
        <p:nvPicPr>
          <p:cNvPr id="4" name="Picture 3">
            <a:extLst>
              <a:ext uri="{FF2B5EF4-FFF2-40B4-BE49-F238E27FC236}">
                <a16:creationId xmlns:a16="http://schemas.microsoft.com/office/drawing/2014/main" id="{E6EB5ECC-6F5A-40D3-B84C-B9FE732D55DF}"/>
              </a:ext>
            </a:extLst>
          </p:cNvPr>
          <p:cNvPicPr>
            <a:picLocks noChangeAspect="1"/>
          </p:cNvPicPr>
          <p:nvPr/>
        </p:nvPicPr>
        <p:blipFill>
          <a:blip r:embed="rId2"/>
          <a:stretch>
            <a:fillRect/>
          </a:stretch>
        </p:blipFill>
        <p:spPr>
          <a:xfrm>
            <a:off x="4335192" y="285833"/>
            <a:ext cx="3026663" cy="1881655"/>
          </a:xfrm>
          <a:prstGeom prst="rect">
            <a:avLst/>
          </a:prstGeom>
        </p:spPr>
      </p:pic>
    </p:spTree>
    <p:extLst>
      <p:ext uri="{BB962C8B-B14F-4D97-AF65-F5344CB8AC3E}">
        <p14:creationId xmlns:p14="http://schemas.microsoft.com/office/powerpoint/2010/main" val="4224617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1EDC-7AC3-470F-8CC4-E428AFB901C3}"/>
              </a:ext>
            </a:extLst>
          </p:cNvPr>
          <p:cNvSpPr>
            <a:spLocks noGrp="1"/>
          </p:cNvSpPr>
          <p:nvPr>
            <p:ph type="title"/>
          </p:nvPr>
        </p:nvSpPr>
        <p:spPr/>
        <p:txBody>
          <a:bodyPr/>
          <a:lstStyle/>
          <a:p>
            <a:pPr algn="ctr"/>
            <a:r>
              <a:rPr lang="en-US" b="1" dirty="0"/>
              <a:t>Accreditation</a:t>
            </a:r>
          </a:p>
        </p:txBody>
      </p:sp>
      <p:sp>
        <p:nvSpPr>
          <p:cNvPr id="3" name="Content Placeholder 2">
            <a:extLst>
              <a:ext uri="{FF2B5EF4-FFF2-40B4-BE49-F238E27FC236}">
                <a16:creationId xmlns:a16="http://schemas.microsoft.com/office/drawing/2014/main" id="{3DC3861A-75FC-4B10-911F-0C5FADDEDE29}"/>
              </a:ext>
            </a:extLst>
          </p:cNvPr>
          <p:cNvSpPr>
            <a:spLocks noGrp="1"/>
          </p:cNvSpPr>
          <p:nvPr>
            <p:ph idx="1"/>
          </p:nvPr>
        </p:nvSpPr>
        <p:spPr>
          <a:xfrm>
            <a:off x="694898" y="1702558"/>
            <a:ext cx="10515600" cy="4131860"/>
          </a:xfrm>
        </p:spPr>
        <p:txBody>
          <a:bodyPr>
            <a:normAutofit/>
          </a:bodyPr>
          <a:lstStyle/>
          <a:p>
            <a:r>
              <a:rPr lang="en-US" sz="3200" dirty="0"/>
              <a:t>Definition:</a:t>
            </a:r>
          </a:p>
          <a:p>
            <a:pPr lvl="1"/>
            <a:r>
              <a:rPr lang="en-US" sz="2800" dirty="0"/>
              <a:t>The action or process of </a:t>
            </a:r>
            <a:r>
              <a:rPr lang="en-US" sz="2800" u="sng" dirty="0"/>
              <a:t>officially recognizing</a:t>
            </a:r>
            <a:r>
              <a:rPr lang="en-US" sz="2800" dirty="0"/>
              <a:t> someone as having a particular status or being qualified to perform a particular activity </a:t>
            </a:r>
          </a:p>
          <a:p>
            <a:pPr lvl="1"/>
            <a:r>
              <a:rPr lang="en-US" sz="2800" dirty="0"/>
              <a:t>Necessary to any person or institution in education that needs to prove that they meet a general standard of quality</a:t>
            </a:r>
          </a:p>
          <a:p>
            <a:pPr lvl="1"/>
            <a:r>
              <a:rPr lang="en-US" sz="2800" dirty="0"/>
              <a:t>The process in which certification of competency, authority, or credibility is presented</a:t>
            </a:r>
          </a:p>
          <a:p>
            <a:pPr lvl="1"/>
            <a:r>
              <a:rPr lang="en-US" sz="2800" dirty="0"/>
              <a:t>Official recognition of something that meets official standards</a:t>
            </a:r>
          </a:p>
          <a:p>
            <a:pPr marL="914400" lvl="2" indent="0">
              <a:buNone/>
            </a:pPr>
            <a:endParaRPr lang="en-US" sz="1600" dirty="0"/>
          </a:p>
        </p:txBody>
      </p:sp>
    </p:spTree>
    <p:extLst>
      <p:ext uri="{BB962C8B-B14F-4D97-AF65-F5344CB8AC3E}">
        <p14:creationId xmlns:p14="http://schemas.microsoft.com/office/powerpoint/2010/main" val="2554126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1EDC-7AC3-470F-8CC4-E428AFB901C3}"/>
              </a:ext>
            </a:extLst>
          </p:cNvPr>
          <p:cNvSpPr>
            <a:spLocks noGrp="1"/>
          </p:cNvSpPr>
          <p:nvPr>
            <p:ph type="title"/>
          </p:nvPr>
        </p:nvSpPr>
        <p:spPr>
          <a:xfrm>
            <a:off x="838200" y="365125"/>
            <a:ext cx="10515600" cy="1325563"/>
          </a:xfrm>
        </p:spPr>
        <p:txBody>
          <a:bodyPr>
            <a:normAutofit/>
          </a:bodyPr>
          <a:lstStyle/>
          <a:p>
            <a:pPr algn="ctr"/>
            <a:r>
              <a:rPr lang="en-US" sz="5400" b="1" dirty="0"/>
              <a:t>How it Makes a Difference</a:t>
            </a:r>
          </a:p>
        </p:txBody>
      </p:sp>
      <p:graphicFrame>
        <p:nvGraphicFramePr>
          <p:cNvPr id="12" name="Content Placeholder 2">
            <a:extLst>
              <a:ext uri="{FF2B5EF4-FFF2-40B4-BE49-F238E27FC236}">
                <a16:creationId xmlns:a16="http://schemas.microsoft.com/office/drawing/2014/main" id="{53E1BE22-670A-4EB0-81B7-79930BBA5BC9}"/>
              </a:ext>
            </a:extLst>
          </p:cNvPr>
          <p:cNvGraphicFramePr>
            <a:graphicFrameLocks noGrp="1"/>
          </p:cNvGraphicFramePr>
          <p:nvPr>
            <p:ph idx="1"/>
            <p:extLst>
              <p:ext uri="{D42A27DB-BD31-4B8C-83A1-F6EECF244321}">
                <p14:modId xmlns:p14="http://schemas.microsoft.com/office/powerpoint/2010/main" val="2293386610"/>
              </p:ext>
            </p:extLst>
          </p:nvPr>
        </p:nvGraphicFramePr>
        <p:xfrm>
          <a:off x="725078" y="295684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812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34857-033B-45F0-B8A4-439D51C019F1}"/>
              </a:ext>
            </a:extLst>
          </p:cNvPr>
          <p:cNvSpPr>
            <a:spLocks noGrp="1"/>
          </p:cNvSpPr>
          <p:nvPr>
            <p:ph type="title"/>
          </p:nvPr>
        </p:nvSpPr>
        <p:spPr/>
        <p:txBody>
          <a:bodyPr/>
          <a:lstStyle/>
          <a:p>
            <a:r>
              <a:rPr lang="en-US" dirty="0"/>
              <a:t>Pursuing the Future of Midstream Accounting</a:t>
            </a:r>
          </a:p>
        </p:txBody>
      </p:sp>
      <p:sp>
        <p:nvSpPr>
          <p:cNvPr id="3" name="Content Placeholder 2">
            <a:extLst>
              <a:ext uri="{FF2B5EF4-FFF2-40B4-BE49-F238E27FC236}">
                <a16:creationId xmlns:a16="http://schemas.microsoft.com/office/drawing/2014/main" id="{87159466-2A8D-45E0-9CA6-61AB8B161238}"/>
              </a:ext>
            </a:extLst>
          </p:cNvPr>
          <p:cNvSpPr>
            <a:spLocks noGrp="1"/>
          </p:cNvSpPr>
          <p:nvPr>
            <p:ph idx="1"/>
          </p:nvPr>
        </p:nvSpPr>
        <p:spPr>
          <a:xfrm>
            <a:off x="838200" y="1423447"/>
            <a:ext cx="10515600" cy="5069428"/>
          </a:xfrm>
        </p:spPr>
        <p:txBody>
          <a:bodyPr>
            <a:normAutofit fontScale="92500" lnSpcReduction="10000"/>
          </a:bodyPr>
          <a:lstStyle/>
          <a:p>
            <a:r>
              <a:rPr lang="en-US" dirty="0"/>
              <a:t>Get COPAS Midstream/Downstream (Sub)Committees activated</a:t>
            </a:r>
          </a:p>
          <a:p>
            <a:r>
              <a:rPr lang="en-US" dirty="0"/>
              <a:t>Improved Connection/Communication - Clarification of terms and definitions</a:t>
            </a:r>
          </a:p>
          <a:p>
            <a:r>
              <a:rPr lang="en-US" dirty="0"/>
              <a:t>Improved Connection/Communication with Upstream (Revenue) Accounting</a:t>
            </a:r>
          </a:p>
          <a:p>
            <a:r>
              <a:rPr lang="en-US" dirty="0"/>
              <a:t>Increase in knowledge and understanding of our own calculations and reports</a:t>
            </a:r>
          </a:p>
          <a:p>
            <a:r>
              <a:rPr lang="en-US" dirty="0"/>
              <a:t>Increase our knowledge and understanding of the customer needs and their growth in knowledge and understanding of Midstream</a:t>
            </a:r>
          </a:p>
          <a:p>
            <a:r>
              <a:rPr lang="en-US" dirty="0"/>
              <a:t>Increase our ability to add assurance and provide clarity of the “Black Box” of plant accounting software systems </a:t>
            </a:r>
          </a:p>
          <a:p>
            <a:r>
              <a:rPr lang="en-US" dirty="0"/>
              <a:t>Keep Learning and Growing!</a:t>
            </a:r>
          </a:p>
        </p:txBody>
      </p:sp>
    </p:spTree>
    <p:extLst>
      <p:ext uri="{BB962C8B-B14F-4D97-AF65-F5344CB8AC3E}">
        <p14:creationId xmlns:p14="http://schemas.microsoft.com/office/powerpoint/2010/main" val="3299102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2705CF-170A-4D6A-B15C-A5F17375B4B1}"/>
              </a:ext>
            </a:extLst>
          </p:cNvPr>
          <p:cNvSpPr>
            <a:spLocks noGrp="1"/>
          </p:cNvSpPr>
          <p:nvPr>
            <p:ph idx="1"/>
          </p:nvPr>
        </p:nvSpPr>
        <p:spPr>
          <a:xfrm>
            <a:off x="4321233" y="2735868"/>
            <a:ext cx="3549534" cy="821978"/>
          </a:xfrm>
        </p:spPr>
        <p:txBody>
          <a:bodyPr>
            <a:normAutofit lnSpcReduction="10000"/>
          </a:bodyPr>
          <a:lstStyle/>
          <a:p>
            <a:pPr marL="0" indent="0">
              <a:buNone/>
            </a:pPr>
            <a:r>
              <a:rPr lang="en-US" sz="5400" dirty="0"/>
              <a:t>Questions?</a:t>
            </a:r>
          </a:p>
        </p:txBody>
      </p:sp>
    </p:spTree>
    <p:extLst>
      <p:ext uri="{BB962C8B-B14F-4D97-AF65-F5344CB8AC3E}">
        <p14:creationId xmlns:p14="http://schemas.microsoft.com/office/powerpoint/2010/main" val="414354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1EDC-7AC3-470F-8CC4-E428AFB901C3}"/>
              </a:ext>
            </a:extLst>
          </p:cNvPr>
          <p:cNvSpPr>
            <a:spLocks noGrp="1"/>
          </p:cNvSpPr>
          <p:nvPr>
            <p:ph type="title"/>
          </p:nvPr>
        </p:nvSpPr>
        <p:spPr/>
        <p:txBody>
          <a:bodyPr/>
          <a:lstStyle/>
          <a:p>
            <a:pPr algn="ctr"/>
            <a:r>
              <a:rPr lang="en-US" b="1" dirty="0"/>
              <a:t>History of the Accredited Petroleum Accountant Program</a:t>
            </a:r>
          </a:p>
        </p:txBody>
      </p:sp>
      <p:sp>
        <p:nvSpPr>
          <p:cNvPr id="3" name="Content Placeholder 2">
            <a:extLst>
              <a:ext uri="{FF2B5EF4-FFF2-40B4-BE49-F238E27FC236}">
                <a16:creationId xmlns:a16="http://schemas.microsoft.com/office/drawing/2014/main" id="{3DC3861A-75FC-4B10-911F-0C5FADDEDE29}"/>
              </a:ext>
            </a:extLst>
          </p:cNvPr>
          <p:cNvSpPr>
            <a:spLocks noGrp="1"/>
          </p:cNvSpPr>
          <p:nvPr>
            <p:ph idx="1"/>
          </p:nvPr>
        </p:nvSpPr>
        <p:spPr>
          <a:xfrm>
            <a:off x="838200" y="1690688"/>
            <a:ext cx="10515600" cy="4486275"/>
          </a:xfrm>
        </p:spPr>
        <p:txBody>
          <a:bodyPr>
            <a:normAutofit/>
          </a:bodyPr>
          <a:lstStyle/>
          <a:p>
            <a:r>
              <a:rPr lang="en-US" sz="2600" dirty="0"/>
              <a:t>1996</a:t>
            </a:r>
          </a:p>
          <a:p>
            <a:pPr lvl="1"/>
            <a:r>
              <a:rPr lang="en-US" sz="2600" dirty="0"/>
              <a:t>8 Exams</a:t>
            </a:r>
          </a:p>
          <a:p>
            <a:pPr lvl="1"/>
            <a:r>
              <a:rPr lang="en-US" sz="2200" dirty="0"/>
              <a:t>Operations, Law, Financial Reporting, Audit</a:t>
            </a:r>
          </a:p>
          <a:p>
            <a:pPr lvl="1"/>
            <a:r>
              <a:rPr lang="en-US" sz="2200" dirty="0"/>
              <a:t>Joint Interest, Managerial Accounting, Tax, Revenue</a:t>
            </a:r>
          </a:p>
          <a:p>
            <a:r>
              <a:rPr lang="en-US" sz="2600" dirty="0"/>
              <a:t>2014</a:t>
            </a:r>
          </a:p>
          <a:p>
            <a:pPr lvl="1"/>
            <a:r>
              <a:rPr lang="en-US" sz="2600" dirty="0"/>
              <a:t>1 Exam – 5 Content Domains</a:t>
            </a:r>
          </a:p>
          <a:p>
            <a:pPr lvl="2"/>
            <a:r>
              <a:rPr lang="en-US" sz="2200" dirty="0"/>
              <a:t>Fundamentals of Oil and Gas Accounting 13%</a:t>
            </a:r>
          </a:p>
          <a:p>
            <a:pPr lvl="2"/>
            <a:r>
              <a:rPr lang="en-US" sz="2200" dirty="0"/>
              <a:t>General Accounting -22%</a:t>
            </a:r>
          </a:p>
          <a:p>
            <a:pPr lvl="2"/>
            <a:r>
              <a:rPr lang="en-US" sz="2200" dirty="0"/>
              <a:t>Upstream – 38%</a:t>
            </a:r>
          </a:p>
          <a:p>
            <a:pPr lvl="2"/>
            <a:r>
              <a:rPr lang="en-US" sz="2200" dirty="0"/>
              <a:t>Midstream – 17% </a:t>
            </a:r>
          </a:p>
          <a:p>
            <a:pPr lvl="2"/>
            <a:r>
              <a:rPr lang="en-US" sz="2200" dirty="0"/>
              <a:t>Downstream – 10%</a:t>
            </a:r>
          </a:p>
          <a:p>
            <a:pPr marL="914400" lvl="2" indent="0">
              <a:buNone/>
            </a:pPr>
            <a:endParaRPr lang="en-US" sz="1400" dirty="0"/>
          </a:p>
        </p:txBody>
      </p:sp>
    </p:spTree>
    <p:extLst>
      <p:ext uri="{BB962C8B-B14F-4D97-AF65-F5344CB8AC3E}">
        <p14:creationId xmlns:p14="http://schemas.microsoft.com/office/powerpoint/2010/main" val="376730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9122972-D42D-4BAB-9404-AF813281D76B}"/>
              </a:ext>
            </a:extLst>
          </p:cNvPr>
          <p:cNvSpPr>
            <a:spLocks noGrp="1" noChangeArrowheads="1"/>
          </p:cNvSpPr>
          <p:nvPr>
            <p:ph type="ctrTitle"/>
          </p:nvPr>
        </p:nvSpPr>
        <p:spPr>
          <a:xfrm>
            <a:off x="2514600" y="377826"/>
            <a:ext cx="7391400" cy="612775"/>
          </a:xfrm>
        </p:spPr>
        <p:txBody>
          <a:bodyPr>
            <a:normAutofit fontScale="90000"/>
          </a:bodyPr>
          <a:lstStyle/>
          <a:p>
            <a:r>
              <a:rPr altLang="en-US" dirty="0"/>
              <a:t> Instructor Bio</a:t>
            </a:r>
          </a:p>
        </p:txBody>
      </p:sp>
      <p:sp>
        <p:nvSpPr>
          <p:cNvPr id="20483" name="Subtitle 2">
            <a:extLst>
              <a:ext uri="{FF2B5EF4-FFF2-40B4-BE49-F238E27FC236}">
                <a16:creationId xmlns:a16="http://schemas.microsoft.com/office/drawing/2014/main" id="{9A04D9C4-E757-412D-A1B4-B1B49E2319A2}"/>
              </a:ext>
            </a:extLst>
          </p:cNvPr>
          <p:cNvSpPr>
            <a:spLocks noGrp="1" noChangeArrowheads="1"/>
          </p:cNvSpPr>
          <p:nvPr>
            <p:ph type="subTitle" idx="1"/>
          </p:nvPr>
        </p:nvSpPr>
        <p:spPr>
          <a:xfrm>
            <a:off x="1676400" y="1295400"/>
            <a:ext cx="8763000" cy="4343400"/>
          </a:xfrm>
        </p:spPr>
        <p:txBody>
          <a:bodyPr/>
          <a:lstStyle/>
          <a:p>
            <a:r>
              <a:rPr lang="en-US" altLang="en-US" sz="1800" dirty="0">
                <a:solidFill>
                  <a:srgbClr val="000000"/>
                </a:solidFill>
                <a:latin typeface="Roboto" panose="02000000000000000000" pitchFamily="2" charset="0"/>
              </a:rPr>
              <a:t>          </a:t>
            </a:r>
            <a:r>
              <a:rPr lang="en-US" altLang="en-US" sz="3000" dirty="0">
                <a:solidFill>
                  <a:srgbClr val="000000"/>
                </a:solidFill>
                <a:latin typeface="Roboto" panose="02000000000000000000" pitchFamily="2" charset="0"/>
              </a:rPr>
              <a:t>Dan Hodgson </a:t>
            </a:r>
          </a:p>
          <a:p>
            <a:pPr>
              <a:buFontTx/>
              <a:buChar char="•"/>
            </a:pPr>
            <a:endParaRPr lang="en-US" altLang="en-US" sz="1800" dirty="0">
              <a:solidFill>
                <a:srgbClr val="000000"/>
              </a:solidFill>
              <a:latin typeface="Roboto" panose="02000000000000000000" pitchFamily="2" charset="0"/>
            </a:endParaRPr>
          </a:p>
          <a:p>
            <a:pPr algn="l">
              <a:buFontTx/>
              <a:buChar char="•"/>
            </a:pPr>
            <a:r>
              <a:rPr lang="en-US" altLang="en-US" sz="2000" dirty="0">
                <a:solidFill>
                  <a:srgbClr val="000000"/>
                </a:solidFill>
                <a:latin typeface="Roboto" panose="02000000000000000000" pitchFamily="2" charset="0"/>
              </a:rPr>
              <a:t> BBA Accounting – University of Houston</a:t>
            </a:r>
            <a:endParaRPr lang="en-US" altLang="en-US" sz="2000" dirty="0">
              <a:solidFill>
                <a:srgbClr val="000000"/>
              </a:solidFill>
              <a:latin typeface="Calibri" panose="020F0502020204030204" pitchFamily="34" charset="0"/>
            </a:endParaRPr>
          </a:p>
          <a:p>
            <a:pPr algn="l">
              <a:buFontTx/>
              <a:buChar char="•"/>
            </a:pPr>
            <a:r>
              <a:rPr lang="en-US" altLang="en-US" sz="2000" dirty="0">
                <a:solidFill>
                  <a:srgbClr val="000000"/>
                </a:solidFill>
                <a:latin typeface="Roboto" panose="02000000000000000000" pitchFamily="2" charset="0"/>
              </a:rPr>
              <a:t> MS Accountancy – University of Houston Clear Lake</a:t>
            </a:r>
            <a:endParaRPr lang="en-US" altLang="en-US" sz="2000" dirty="0">
              <a:solidFill>
                <a:srgbClr val="000000"/>
              </a:solidFill>
              <a:latin typeface="Calibri" panose="020F0502020204030204" pitchFamily="34" charset="0"/>
            </a:endParaRPr>
          </a:p>
          <a:p>
            <a:pPr algn="l">
              <a:buFontTx/>
              <a:buChar char="•"/>
            </a:pPr>
            <a:r>
              <a:rPr lang="en-US" altLang="en-US" sz="2000" dirty="0">
                <a:solidFill>
                  <a:srgbClr val="000000"/>
                </a:solidFill>
                <a:latin typeface="Roboto" panose="02000000000000000000" pitchFamily="2" charset="0"/>
              </a:rPr>
              <a:t> Texas - Certified Public Accountant</a:t>
            </a:r>
            <a:endParaRPr lang="en-US" altLang="en-US" sz="2000" dirty="0">
              <a:solidFill>
                <a:srgbClr val="000000"/>
              </a:solidFill>
              <a:latin typeface="Calibri" panose="020F0502020204030204" pitchFamily="34" charset="0"/>
            </a:endParaRPr>
          </a:p>
          <a:p>
            <a:pPr algn="l">
              <a:buFontTx/>
              <a:buChar char="•"/>
            </a:pPr>
            <a:r>
              <a:rPr lang="en-US" altLang="en-US" sz="2000" dirty="0">
                <a:solidFill>
                  <a:srgbClr val="000000"/>
                </a:solidFill>
                <a:latin typeface="Roboto" panose="02000000000000000000" pitchFamily="2" charset="0"/>
              </a:rPr>
              <a:t> COPAS – Accredited Petroleum Accountant</a:t>
            </a:r>
            <a:endParaRPr lang="en-US" altLang="en-US" sz="2000" dirty="0">
              <a:solidFill>
                <a:srgbClr val="000000"/>
              </a:solidFill>
              <a:latin typeface="Calibri" panose="020F0502020204030204" pitchFamily="34" charset="0"/>
            </a:endParaRPr>
          </a:p>
          <a:p>
            <a:pPr algn="l">
              <a:buFontTx/>
              <a:buChar char="•"/>
            </a:pPr>
            <a:r>
              <a:rPr lang="en-US" altLang="en-US" sz="2000" dirty="0">
                <a:solidFill>
                  <a:srgbClr val="000000"/>
                </a:solidFill>
                <a:latin typeface="Roboto" panose="02000000000000000000" pitchFamily="2" charset="0"/>
              </a:rPr>
              <a:t> COPAS – Current Chair of the Midstream/Downstream Sub-Committee</a:t>
            </a:r>
            <a:endParaRPr lang="en-US" altLang="en-US" sz="2000" dirty="0">
              <a:solidFill>
                <a:srgbClr val="000000"/>
              </a:solidFill>
              <a:latin typeface="Calibri" panose="020F0502020204030204" pitchFamily="34" charset="0"/>
            </a:endParaRPr>
          </a:p>
          <a:p>
            <a:pPr algn="l">
              <a:buFontTx/>
              <a:buChar char="•"/>
            </a:pPr>
            <a:r>
              <a:rPr lang="en-US" altLang="en-US" sz="2000" dirty="0">
                <a:solidFill>
                  <a:srgbClr val="000000"/>
                </a:solidFill>
                <a:latin typeface="Roboto" panose="02000000000000000000" pitchFamily="2" charset="0"/>
              </a:rPr>
              <a:t> COPAS – Currently Vice-Chair of the Board of Examiners for the</a:t>
            </a:r>
          </a:p>
          <a:p>
            <a:pPr algn="l"/>
            <a:r>
              <a:rPr lang="en-US" altLang="en-US" sz="2000" dirty="0">
                <a:solidFill>
                  <a:srgbClr val="000000"/>
                </a:solidFill>
                <a:latin typeface="Roboto" panose="02000000000000000000" pitchFamily="2" charset="0"/>
              </a:rPr>
              <a:t>                             Accredited Petroleum Accountant Program</a:t>
            </a:r>
            <a:endParaRPr lang="en-US" altLang="en-US" sz="2000" dirty="0">
              <a:solidFill>
                <a:srgbClr val="000000"/>
              </a:solidFill>
              <a:latin typeface="Calibri" panose="020F0502020204030204" pitchFamily="34" charset="0"/>
            </a:endParaRPr>
          </a:p>
          <a:p>
            <a:pPr algn="l">
              <a:buFontTx/>
              <a:buChar char="•"/>
            </a:pPr>
            <a:r>
              <a:rPr lang="en-US" altLang="en-US" sz="2000" dirty="0">
                <a:solidFill>
                  <a:srgbClr val="000000"/>
                </a:solidFill>
                <a:latin typeface="Roboto" panose="02000000000000000000" pitchFamily="2" charset="0"/>
              </a:rPr>
              <a:t> 35+ Year Experience with Oil and Gas Midstream Accounting</a:t>
            </a:r>
            <a:endParaRPr lang="en-US" altLang="en-US" sz="2000" dirty="0">
              <a:solidFill>
                <a:srgbClr val="000000"/>
              </a:solidFill>
              <a:latin typeface="Calibri" panose="020F0502020204030204" pitchFamily="34" charset="0"/>
            </a:endParaRPr>
          </a:p>
          <a:p>
            <a:pPr algn="l"/>
            <a:endParaRPr lang="en-US" altLang="en-US" sz="2000" dirty="0"/>
          </a:p>
          <a:p>
            <a:endParaRPr lang="en-US"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42C16-8A15-4F06-BF35-3E4EE51DE710}"/>
              </a:ext>
            </a:extLst>
          </p:cNvPr>
          <p:cNvSpPr>
            <a:spLocks noGrp="1"/>
          </p:cNvSpPr>
          <p:nvPr>
            <p:ph type="title"/>
          </p:nvPr>
        </p:nvSpPr>
        <p:spPr>
          <a:xfrm>
            <a:off x="838200" y="409740"/>
            <a:ext cx="10515600" cy="1215654"/>
          </a:xfrm>
        </p:spPr>
        <p:txBody>
          <a:bodyPr>
            <a:normAutofit/>
          </a:bodyPr>
          <a:lstStyle/>
          <a:p>
            <a:r>
              <a:rPr lang="en-US" dirty="0"/>
              <a:t>         My First Gas Plant Accounting Software</a:t>
            </a:r>
          </a:p>
        </p:txBody>
      </p:sp>
      <p:pic>
        <p:nvPicPr>
          <p:cNvPr id="5" name="Content Placeholder 4">
            <a:extLst>
              <a:ext uri="{FF2B5EF4-FFF2-40B4-BE49-F238E27FC236}">
                <a16:creationId xmlns:a16="http://schemas.microsoft.com/office/drawing/2014/main" id="{06DE576E-C3A8-4282-9DF0-ED9413A37B65}"/>
              </a:ext>
            </a:extLst>
          </p:cNvPr>
          <p:cNvPicPr>
            <a:picLocks noGrp="1" noChangeAspect="1"/>
          </p:cNvPicPr>
          <p:nvPr>
            <p:ph idx="1"/>
          </p:nvPr>
        </p:nvPicPr>
        <p:blipFill>
          <a:blip r:embed="rId2"/>
          <a:stretch>
            <a:fillRect/>
          </a:stretch>
        </p:blipFill>
        <p:spPr>
          <a:xfrm>
            <a:off x="1196419" y="1625393"/>
            <a:ext cx="6276770" cy="4297887"/>
          </a:xfrm>
        </p:spPr>
      </p:pic>
      <p:pic>
        <p:nvPicPr>
          <p:cNvPr id="11" name="Picture 10">
            <a:extLst>
              <a:ext uri="{FF2B5EF4-FFF2-40B4-BE49-F238E27FC236}">
                <a16:creationId xmlns:a16="http://schemas.microsoft.com/office/drawing/2014/main" id="{9B23CCB1-E20B-402A-A5CA-CE7160B91DCD}"/>
              </a:ext>
            </a:extLst>
          </p:cNvPr>
          <p:cNvPicPr>
            <a:picLocks noChangeAspect="1"/>
          </p:cNvPicPr>
          <p:nvPr/>
        </p:nvPicPr>
        <p:blipFill>
          <a:blip r:embed="rId3"/>
          <a:stretch>
            <a:fillRect/>
          </a:stretch>
        </p:blipFill>
        <p:spPr>
          <a:xfrm>
            <a:off x="7957552" y="1502845"/>
            <a:ext cx="3160578" cy="3136695"/>
          </a:xfrm>
          <a:prstGeom prst="rect">
            <a:avLst/>
          </a:prstGeom>
        </p:spPr>
      </p:pic>
      <p:pic>
        <p:nvPicPr>
          <p:cNvPr id="13" name="Picture 12">
            <a:extLst>
              <a:ext uri="{FF2B5EF4-FFF2-40B4-BE49-F238E27FC236}">
                <a16:creationId xmlns:a16="http://schemas.microsoft.com/office/drawing/2014/main" id="{D5701FB7-73A1-49A2-B384-4B479B08EC7E}"/>
              </a:ext>
            </a:extLst>
          </p:cNvPr>
          <p:cNvPicPr>
            <a:picLocks noChangeAspect="1"/>
          </p:cNvPicPr>
          <p:nvPr/>
        </p:nvPicPr>
        <p:blipFill>
          <a:blip r:embed="rId4"/>
          <a:stretch>
            <a:fillRect/>
          </a:stretch>
        </p:blipFill>
        <p:spPr>
          <a:xfrm>
            <a:off x="9922565" y="4887376"/>
            <a:ext cx="1427957" cy="935558"/>
          </a:xfrm>
          <a:prstGeom prst="rect">
            <a:avLst/>
          </a:prstGeom>
        </p:spPr>
      </p:pic>
      <p:pic>
        <p:nvPicPr>
          <p:cNvPr id="15" name="Picture 14">
            <a:extLst>
              <a:ext uri="{FF2B5EF4-FFF2-40B4-BE49-F238E27FC236}">
                <a16:creationId xmlns:a16="http://schemas.microsoft.com/office/drawing/2014/main" id="{53C42663-2318-469F-A769-417EB9C5B5E6}"/>
              </a:ext>
            </a:extLst>
          </p:cNvPr>
          <p:cNvPicPr>
            <a:picLocks noChangeAspect="1"/>
          </p:cNvPicPr>
          <p:nvPr/>
        </p:nvPicPr>
        <p:blipFill>
          <a:blip r:embed="rId5"/>
          <a:stretch>
            <a:fillRect/>
          </a:stretch>
        </p:blipFill>
        <p:spPr>
          <a:xfrm>
            <a:off x="7618644" y="4710595"/>
            <a:ext cx="1047697" cy="1792056"/>
          </a:xfrm>
          <a:prstGeom prst="rect">
            <a:avLst/>
          </a:prstGeom>
        </p:spPr>
      </p:pic>
      <p:sp>
        <p:nvSpPr>
          <p:cNvPr id="16" name="TextBox 15">
            <a:extLst>
              <a:ext uri="{FF2B5EF4-FFF2-40B4-BE49-F238E27FC236}">
                <a16:creationId xmlns:a16="http://schemas.microsoft.com/office/drawing/2014/main" id="{164AAAD1-705C-4BC3-92DD-B8CA66625FF5}"/>
              </a:ext>
            </a:extLst>
          </p:cNvPr>
          <p:cNvSpPr txBox="1"/>
          <p:nvPr/>
        </p:nvSpPr>
        <p:spPr>
          <a:xfrm>
            <a:off x="10289870" y="5692337"/>
            <a:ext cx="1288363" cy="378433"/>
          </a:xfrm>
          <a:prstGeom prst="rect">
            <a:avLst/>
          </a:prstGeom>
          <a:noFill/>
        </p:spPr>
        <p:txBody>
          <a:bodyPr wrap="square" rtlCol="0">
            <a:spAutoFit/>
          </a:bodyPr>
          <a:lstStyle/>
          <a:p>
            <a:r>
              <a:rPr lang="en-US" dirty="0"/>
              <a:t>Delete Key</a:t>
            </a:r>
          </a:p>
        </p:txBody>
      </p:sp>
    </p:spTree>
    <p:extLst>
      <p:ext uri="{BB962C8B-B14F-4D97-AF65-F5344CB8AC3E}">
        <p14:creationId xmlns:p14="http://schemas.microsoft.com/office/powerpoint/2010/main" val="65503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D4FC4D6-C1DD-4071-8EC5-4697D71CEF45}"/>
              </a:ext>
            </a:extLst>
          </p:cNvPr>
          <p:cNvSpPr>
            <a:spLocks noGrp="1" noChangeArrowheads="1"/>
          </p:cNvSpPr>
          <p:nvPr>
            <p:ph type="title"/>
          </p:nvPr>
        </p:nvSpPr>
        <p:spPr>
          <a:xfrm>
            <a:off x="2339975" y="112826"/>
            <a:ext cx="7391400" cy="911225"/>
          </a:xfrm>
        </p:spPr>
        <p:txBody>
          <a:bodyPr/>
          <a:lstStyle/>
          <a:p>
            <a:r>
              <a:rPr altLang="en-US" sz="2500" dirty="0"/>
              <a:t>             Midstream   </a:t>
            </a:r>
            <a:r>
              <a:rPr lang="en-US" altLang="en-US" sz="2500" dirty="0"/>
              <a:t>        </a:t>
            </a:r>
            <a:r>
              <a:rPr altLang="en-US" sz="2500" dirty="0"/>
              <a:t>  Gas Processing and                                     	NGL Transportation and Fractionation</a:t>
            </a:r>
          </a:p>
        </p:txBody>
      </p:sp>
      <p:pic>
        <p:nvPicPr>
          <p:cNvPr id="39939" name="Content Placeholder 4">
            <a:extLst>
              <a:ext uri="{FF2B5EF4-FFF2-40B4-BE49-F238E27FC236}">
                <a16:creationId xmlns:a16="http://schemas.microsoft.com/office/drawing/2014/main" id="{634543AF-CAEE-4FB9-ACEC-1F985B41C8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52800" y="1370013"/>
            <a:ext cx="5365750" cy="3810000"/>
          </a:xfrm>
        </p:spPr>
      </p:pic>
      <p:sp>
        <p:nvSpPr>
          <p:cNvPr id="39940" name="TextBox 7">
            <a:extLst>
              <a:ext uri="{FF2B5EF4-FFF2-40B4-BE49-F238E27FC236}">
                <a16:creationId xmlns:a16="http://schemas.microsoft.com/office/drawing/2014/main" id="{94A89904-0419-42BB-B941-98D0EE56EE9C}"/>
              </a:ext>
            </a:extLst>
          </p:cNvPr>
          <p:cNvSpPr txBox="1">
            <a:spLocks noChangeArrowheads="1"/>
          </p:cNvSpPr>
          <p:nvPr/>
        </p:nvSpPr>
        <p:spPr bwMode="auto">
          <a:xfrm>
            <a:off x="7786038" y="5689525"/>
            <a:ext cx="21890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200" dirty="0"/>
              <a:t>Modified from U.S. Department of Transportation</a:t>
            </a:r>
          </a:p>
        </p:txBody>
      </p:sp>
      <p:sp>
        <p:nvSpPr>
          <p:cNvPr id="4" name="Oval 3">
            <a:extLst>
              <a:ext uri="{FF2B5EF4-FFF2-40B4-BE49-F238E27FC236}">
                <a16:creationId xmlns:a16="http://schemas.microsoft.com/office/drawing/2014/main" id="{358E4251-D2FC-4009-99B3-7A4DAD746331}"/>
              </a:ext>
            </a:extLst>
          </p:cNvPr>
          <p:cNvSpPr/>
          <p:nvPr/>
        </p:nvSpPr>
        <p:spPr>
          <a:xfrm>
            <a:off x="4048125" y="1055801"/>
            <a:ext cx="2428875" cy="4432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a:extLst>
              <a:ext uri="{FF2B5EF4-FFF2-40B4-BE49-F238E27FC236}">
                <a16:creationId xmlns:a16="http://schemas.microsoft.com/office/drawing/2014/main" id="{CD57176F-4562-4050-9415-2FCBBF1E5314}"/>
              </a:ext>
            </a:extLst>
          </p:cNvPr>
          <p:cNvCxnSpPr>
            <a:cxnSpLocks/>
          </p:cNvCxnSpPr>
          <p:nvPr/>
        </p:nvCxnSpPr>
        <p:spPr>
          <a:xfrm>
            <a:off x="5257800" y="2923881"/>
            <a:ext cx="19050" cy="2133600"/>
          </a:xfrm>
          <a:prstGeom prst="line">
            <a:avLst/>
          </a:prstGeom>
          <a:ln w="444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39944" name="Picture 9">
            <a:extLst>
              <a:ext uri="{FF2B5EF4-FFF2-40B4-BE49-F238E27FC236}">
                <a16:creationId xmlns:a16="http://schemas.microsoft.com/office/drawing/2014/main" id="{7C513FF6-C01E-4FD2-9E37-34775FAF3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4348164"/>
            <a:ext cx="7493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E53F5B01-4F06-49CE-8866-A91856E92A3B}"/>
              </a:ext>
            </a:extLst>
          </p:cNvPr>
          <p:cNvCxnSpPr>
            <a:cxnSpLocks/>
          </p:cNvCxnSpPr>
          <p:nvPr/>
        </p:nvCxnSpPr>
        <p:spPr>
          <a:xfrm flipH="1">
            <a:off x="5267326" y="5029200"/>
            <a:ext cx="87313" cy="0"/>
          </a:xfrm>
          <a:prstGeom prst="line">
            <a:avLst/>
          </a:prstGeom>
          <a:ln w="444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39947" name="Picture 24">
            <a:extLst>
              <a:ext uri="{FF2B5EF4-FFF2-40B4-BE49-F238E27FC236}">
                <a16:creationId xmlns:a16="http://schemas.microsoft.com/office/drawing/2014/main" id="{33DB0DE7-139C-4215-846F-1E2C11775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382" y="4252445"/>
            <a:ext cx="3937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TextBox 30">
            <a:extLst>
              <a:ext uri="{FF2B5EF4-FFF2-40B4-BE49-F238E27FC236}">
                <a16:creationId xmlns:a16="http://schemas.microsoft.com/office/drawing/2014/main" id="{30653FD5-294E-4687-ABB7-7289DD24B4C2}"/>
              </a:ext>
            </a:extLst>
          </p:cNvPr>
          <p:cNvSpPr txBox="1">
            <a:spLocks noChangeArrowheads="1"/>
          </p:cNvSpPr>
          <p:nvPr/>
        </p:nvSpPr>
        <p:spPr bwMode="auto">
          <a:xfrm>
            <a:off x="6683375" y="4318887"/>
            <a:ext cx="609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dirty="0">
                <a:solidFill>
                  <a:srgbClr val="FF0000"/>
                </a:solidFill>
              </a:rPr>
              <a:t>Petro-Chemical</a:t>
            </a:r>
          </a:p>
        </p:txBody>
      </p:sp>
      <p:cxnSp>
        <p:nvCxnSpPr>
          <p:cNvPr id="32" name="Straight Connector 31">
            <a:extLst>
              <a:ext uri="{FF2B5EF4-FFF2-40B4-BE49-F238E27FC236}">
                <a16:creationId xmlns:a16="http://schemas.microsoft.com/office/drawing/2014/main" id="{022BE4EB-2C51-460B-8181-3A20941E485E}"/>
              </a:ext>
            </a:extLst>
          </p:cNvPr>
          <p:cNvCxnSpPr>
            <a:cxnSpLocks/>
          </p:cNvCxnSpPr>
          <p:nvPr/>
        </p:nvCxnSpPr>
        <p:spPr>
          <a:xfrm flipV="1">
            <a:off x="6102548" y="4806777"/>
            <a:ext cx="329864" cy="1"/>
          </a:xfrm>
          <a:prstGeom prst="line">
            <a:avLst/>
          </a:prstGeom>
          <a:ln w="444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26AC372-CD97-42D0-86E2-F4BC5B14F80D}"/>
              </a:ext>
            </a:extLst>
          </p:cNvPr>
          <p:cNvCxnSpPr>
            <a:cxnSpLocks/>
          </p:cNvCxnSpPr>
          <p:nvPr/>
        </p:nvCxnSpPr>
        <p:spPr>
          <a:xfrm flipH="1" flipV="1">
            <a:off x="5310982" y="2316163"/>
            <a:ext cx="0" cy="576263"/>
          </a:xfrm>
          <a:prstGeom prst="line">
            <a:avLst/>
          </a:prstGeom>
          <a:ln w="444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53F7660-FA9A-4B6D-A17E-E3057F7BA67C}"/>
              </a:ext>
            </a:extLst>
          </p:cNvPr>
          <p:cNvCxnSpPr>
            <a:cxnSpLocks/>
          </p:cNvCxnSpPr>
          <p:nvPr/>
        </p:nvCxnSpPr>
        <p:spPr>
          <a:xfrm>
            <a:off x="6455172" y="4747104"/>
            <a:ext cx="0" cy="132698"/>
          </a:xfrm>
          <a:prstGeom prst="line">
            <a:avLst/>
          </a:prstGeom>
          <a:ln w="444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39953" name="Picture 46">
            <a:extLst>
              <a:ext uri="{FF2B5EF4-FFF2-40B4-BE49-F238E27FC236}">
                <a16:creationId xmlns:a16="http://schemas.microsoft.com/office/drawing/2014/main" id="{09D3F3A9-44AD-41D5-8F4B-C5CAE27F84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6488" y="2030413"/>
            <a:ext cx="355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4" name="Picture 50">
            <a:extLst>
              <a:ext uri="{FF2B5EF4-FFF2-40B4-BE49-F238E27FC236}">
                <a16:creationId xmlns:a16="http://schemas.microsoft.com/office/drawing/2014/main" id="{5BA32859-9331-4A8A-9532-8C5E253C7C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900" y="1922463"/>
            <a:ext cx="1920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 name="Straight Connector 52">
            <a:extLst>
              <a:ext uri="{FF2B5EF4-FFF2-40B4-BE49-F238E27FC236}">
                <a16:creationId xmlns:a16="http://schemas.microsoft.com/office/drawing/2014/main" id="{205D3B87-3D2E-4C58-8978-8FAC51D0B5D3}"/>
              </a:ext>
            </a:extLst>
          </p:cNvPr>
          <p:cNvCxnSpPr>
            <a:cxnSpLocks/>
          </p:cNvCxnSpPr>
          <p:nvPr/>
        </p:nvCxnSpPr>
        <p:spPr>
          <a:xfrm flipH="1" flipV="1">
            <a:off x="5264150" y="2171700"/>
            <a:ext cx="158750" cy="1588"/>
          </a:xfrm>
          <a:prstGeom prst="line">
            <a:avLst/>
          </a:prstGeom>
          <a:ln w="444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9956" name="TextBox 55">
            <a:extLst>
              <a:ext uri="{FF2B5EF4-FFF2-40B4-BE49-F238E27FC236}">
                <a16:creationId xmlns:a16="http://schemas.microsoft.com/office/drawing/2014/main" id="{158054AE-8E0A-4F60-A1FE-7B761A1C0140}"/>
              </a:ext>
            </a:extLst>
          </p:cNvPr>
          <p:cNvSpPr txBox="1">
            <a:spLocks noChangeArrowheads="1"/>
          </p:cNvSpPr>
          <p:nvPr/>
        </p:nvSpPr>
        <p:spPr bwMode="auto">
          <a:xfrm>
            <a:off x="5175251" y="5059363"/>
            <a:ext cx="942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000">
                <a:solidFill>
                  <a:srgbClr val="FF0000"/>
                </a:solidFill>
              </a:rPr>
              <a:t>Fractionator</a:t>
            </a:r>
          </a:p>
        </p:txBody>
      </p:sp>
      <p:sp>
        <p:nvSpPr>
          <p:cNvPr id="39957" name="TextBox 63">
            <a:extLst>
              <a:ext uri="{FF2B5EF4-FFF2-40B4-BE49-F238E27FC236}">
                <a16:creationId xmlns:a16="http://schemas.microsoft.com/office/drawing/2014/main" id="{9E5EFAB5-5557-44E6-B42E-3AB41F3C4659}"/>
              </a:ext>
            </a:extLst>
          </p:cNvPr>
          <p:cNvSpPr txBox="1">
            <a:spLocks noChangeArrowheads="1"/>
          </p:cNvSpPr>
          <p:nvPr/>
        </p:nvSpPr>
        <p:spPr bwMode="auto">
          <a:xfrm>
            <a:off x="4765676" y="1452564"/>
            <a:ext cx="10128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dirty="0">
                <a:solidFill>
                  <a:srgbClr val="FF0000"/>
                </a:solidFill>
              </a:rPr>
              <a:t>Processing, Transportation, Storage and Disposal</a:t>
            </a:r>
          </a:p>
        </p:txBody>
      </p:sp>
      <p:pic>
        <p:nvPicPr>
          <p:cNvPr id="39958" name="Picture 65">
            <a:extLst>
              <a:ext uri="{FF2B5EF4-FFF2-40B4-BE49-F238E27FC236}">
                <a16:creationId xmlns:a16="http://schemas.microsoft.com/office/drawing/2014/main" id="{74D60197-9C76-4C42-9269-8F1D58B924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9760" y="4747104"/>
            <a:ext cx="599539"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7" name="Straight Connector 66">
            <a:extLst>
              <a:ext uri="{FF2B5EF4-FFF2-40B4-BE49-F238E27FC236}">
                <a16:creationId xmlns:a16="http://schemas.microsoft.com/office/drawing/2014/main" id="{554BB277-573C-40FB-8599-1AA2EF47F8E4}"/>
              </a:ext>
            </a:extLst>
          </p:cNvPr>
          <p:cNvCxnSpPr>
            <a:cxnSpLocks/>
          </p:cNvCxnSpPr>
          <p:nvPr/>
        </p:nvCxnSpPr>
        <p:spPr>
          <a:xfrm>
            <a:off x="6059489" y="5003800"/>
            <a:ext cx="155575" cy="0"/>
          </a:xfrm>
          <a:prstGeom prst="line">
            <a:avLst/>
          </a:prstGeom>
          <a:ln w="444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39960" name="Picture 72">
            <a:extLst>
              <a:ext uri="{FF2B5EF4-FFF2-40B4-BE49-F238E27FC236}">
                <a16:creationId xmlns:a16="http://schemas.microsoft.com/office/drawing/2014/main" id="{0D19D4DE-F6C1-44F3-BF98-D898B23755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0312" y="4879802"/>
            <a:ext cx="4222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1" name="TextBox 75">
            <a:extLst>
              <a:ext uri="{FF2B5EF4-FFF2-40B4-BE49-F238E27FC236}">
                <a16:creationId xmlns:a16="http://schemas.microsoft.com/office/drawing/2014/main" id="{ED1AA42F-BA50-4540-AF84-37C946044BDF}"/>
              </a:ext>
            </a:extLst>
          </p:cNvPr>
          <p:cNvSpPr txBox="1">
            <a:spLocks noChangeArrowheads="1"/>
          </p:cNvSpPr>
          <p:nvPr/>
        </p:nvSpPr>
        <p:spPr bwMode="auto">
          <a:xfrm>
            <a:off x="6130502" y="5182894"/>
            <a:ext cx="1058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900" dirty="0">
                <a:solidFill>
                  <a:srgbClr val="FF0000"/>
                </a:solidFill>
              </a:rPr>
              <a:t>Residential and Farming</a:t>
            </a:r>
          </a:p>
        </p:txBody>
      </p:sp>
      <p:pic>
        <p:nvPicPr>
          <p:cNvPr id="39962" name="Picture 79">
            <a:extLst>
              <a:ext uri="{FF2B5EF4-FFF2-40B4-BE49-F238E27FC236}">
                <a16:creationId xmlns:a16="http://schemas.microsoft.com/office/drawing/2014/main" id="{0FAB723B-E84E-4A5B-9E92-9C6F889538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2144" y="1962721"/>
            <a:ext cx="442912"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3" name="TextBox 10">
            <a:extLst>
              <a:ext uri="{FF2B5EF4-FFF2-40B4-BE49-F238E27FC236}">
                <a16:creationId xmlns:a16="http://schemas.microsoft.com/office/drawing/2014/main" id="{FB026337-6F0D-465E-B4A4-31AF21D30318}"/>
              </a:ext>
            </a:extLst>
          </p:cNvPr>
          <p:cNvSpPr txBox="1">
            <a:spLocks noChangeArrowheads="1"/>
          </p:cNvSpPr>
          <p:nvPr/>
        </p:nvSpPr>
        <p:spPr bwMode="auto">
          <a:xfrm>
            <a:off x="4625182" y="1107927"/>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dirty="0">
                <a:solidFill>
                  <a:srgbClr val="FF0000"/>
                </a:solidFill>
              </a:rPr>
              <a:t>Midstream</a:t>
            </a:r>
          </a:p>
        </p:txBody>
      </p:sp>
      <p:pic>
        <p:nvPicPr>
          <p:cNvPr id="39964" name="Picture 24">
            <a:extLst>
              <a:ext uri="{FF2B5EF4-FFF2-40B4-BE49-F238E27FC236}">
                <a16:creationId xmlns:a16="http://schemas.microsoft.com/office/drawing/2014/main" id="{D6B47367-D27D-41A7-B9E1-88D9A2C25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5208" y="5378138"/>
            <a:ext cx="3937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8">
            <a:extLst>
              <a:ext uri="{FF2B5EF4-FFF2-40B4-BE49-F238E27FC236}">
                <a16:creationId xmlns:a16="http://schemas.microsoft.com/office/drawing/2014/main" id="{739F7A79-6E6B-4F91-8879-F9D973B83B35}"/>
              </a:ext>
            </a:extLst>
          </p:cNvPr>
          <p:cNvCxnSpPr>
            <a:cxnSpLocks/>
          </p:cNvCxnSpPr>
          <p:nvPr/>
        </p:nvCxnSpPr>
        <p:spPr>
          <a:xfrm>
            <a:off x="6006445" y="5149851"/>
            <a:ext cx="0" cy="228287"/>
          </a:xfrm>
          <a:prstGeom prst="line">
            <a:avLst/>
          </a:prstGeom>
          <a:ln w="444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9966" name="TextBox 55">
            <a:extLst>
              <a:ext uri="{FF2B5EF4-FFF2-40B4-BE49-F238E27FC236}">
                <a16:creationId xmlns:a16="http://schemas.microsoft.com/office/drawing/2014/main" id="{A07EEA22-91CD-4130-9BDB-D69AB11B63B7}"/>
              </a:ext>
            </a:extLst>
          </p:cNvPr>
          <p:cNvSpPr txBox="1">
            <a:spLocks noChangeArrowheads="1"/>
          </p:cNvSpPr>
          <p:nvPr/>
        </p:nvSpPr>
        <p:spPr bwMode="auto">
          <a:xfrm>
            <a:off x="5094288" y="5441638"/>
            <a:ext cx="73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900">
                <a:solidFill>
                  <a:srgbClr val="FF0000"/>
                </a:solidFill>
              </a:rPr>
              <a:t>Refinery Blending</a:t>
            </a:r>
          </a:p>
        </p:txBody>
      </p:sp>
      <p:pic>
        <p:nvPicPr>
          <p:cNvPr id="33" name="Picture 79">
            <a:extLst>
              <a:ext uri="{FF2B5EF4-FFF2-40B4-BE49-F238E27FC236}">
                <a16:creationId xmlns:a16="http://schemas.microsoft.com/office/drawing/2014/main" id="{6DBCDED0-400C-4941-A9B2-FA765E3EBE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9870795" y="2173288"/>
            <a:ext cx="187881" cy="18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4A2AFC6D-A4C8-407F-909C-EB2B6A7E0D09}"/>
              </a:ext>
            </a:extLst>
          </p:cNvPr>
          <p:cNvSpPr txBox="1"/>
          <p:nvPr/>
        </p:nvSpPr>
        <p:spPr>
          <a:xfrm>
            <a:off x="4593332" y="3513437"/>
            <a:ext cx="761307" cy="461665"/>
          </a:xfrm>
          <a:prstGeom prst="rect">
            <a:avLst/>
          </a:prstGeom>
          <a:noFill/>
        </p:spPr>
        <p:txBody>
          <a:bodyPr wrap="square" rtlCol="0">
            <a:spAutoFit/>
          </a:bodyPr>
          <a:lstStyle/>
          <a:p>
            <a:r>
              <a:rPr lang="en-US" sz="800" b="1" dirty="0"/>
              <a:t>NGL transmission lines</a:t>
            </a:r>
          </a:p>
        </p:txBody>
      </p:sp>
      <p:cxnSp>
        <p:nvCxnSpPr>
          <p:cNvPr id="24" name="Straight Arrow Connector 23">
            <a:extLst>
              <a:ext uri="{FF2B5EF4-FFF2-40B4-BE49-F238E27FC236}">
                <a16:creationId xmlns:a16="http://schemas.microsoft.com/office/drawing/2014/main" id="{B87FF0A5-C59D-4228-B007-ABFBC6EE9C43}"/>
              </a:ext>
            </a:extLst>
          </p:cNvPr>
          <p:cNvCxnSpPr>
            <a:cxnSpLocks/>
          </p:cNvCxnSpPr>
          <p:nvPr/>
        </p:nvCxnSpPr>
        <p:spPr>
          <a:xfrm>
            <a:off x="4939320" y="3612475"/>
            <a:ext cx="2838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C337-CA74-4CA8-B1C3-E8E928B1F97C}"/>
              </a:ext>
            </a:extLst>
          </p:cNvPr>
          <p:cNvSpPr>
            <a:spLocks noGrp="1"/>
          </p:cNvSpPr>
          <p:nvPr>
            <p:ph type="title"/>
          </p:nvPr>
        </p:nvSpPr>
        <p:spPr>
          <a:xfrm>
            <a:off x="913614" y="155549"/>
            <a:ext cx="10515600" cy="919108"/>
          </a:xfrm>
        </p:spPr>
        <p:txBody>
          <a:bodyPr/>
          <a:lstStyle/>
          <a:p>
            <a:r>
              <a:rPr lang="en-US" dirty="0"/>
              <a:t>                    COPAS Committees</a:t>
            </a:r>
          </a:p>
        </p:txBody>
      </p:sp>
      <p:graphicFrame>
        <p:nvGraphicFramePr>
          <p:cNvPr id="7" name="Content Placeholder 6">
            <a:extLst>
              <a:ext uri="{FF2B5EF4-FFF2-40B4-BE49-F238E27FC236}">
                <a16:creationId xmlns:a16="http://schemas.microsoft.com/office/drawing/2014/main" id="{44140D00-1E12-4142-95BD-3F57DF7EB193}"/>
              </a:ext>
            </a:extLst>
          </p:cNvPr>
          <p:cNvGraphicFramePr>
            <a:graphicFrameLocks noGrp="1"/>
          </p:cNvGraphicFramePr>
          <p:nvPr>
            <p:ph idx="1"/>
            <p:extLst>
              <p:ext uri="{D42A27DB-BD31-4B8C-83A1-F6EECF244321}">
                <p14:modId xmlns:p14="http://schemas.microsoft.com/office/powerpoint/2010/main" val="392233630"/>
              </p:ext>
            </p:extLst>
          </p:nvPr>
        </p:nvGraphicFramePr>
        <p:xfrm>
          <a:off x="1423447" y="1074656"/>
          <a:ext cx="4911365" cy="5401566"/>
        </p:xfrm>
        <a:graphic>
          <a:graphicData uri="http://schemas.openxmlformats.org/drawingml/2006/table">
            <a:tbl>
              <a:tblPr>
                <a:tableStyleId>{5C22544A-7EE6-4342-B048-85BDC9FD1C3A}</a:tableStyleId>
              </a:tblPr>
              <a:tblGrid>
                <a:gridCol w="4911365">
                  <a:extLst>
                    <a:ext uri="{9D8B030D-6E8A-4147-A177-3AD203B41FA5}">
                      <a16:colId xmlns:a16="http://schemas.microsoft.com/office/drawing/2014/main" val="252132533"/>
                    </a:ext>
                  </a:extLst>
                </a:gridCol>
              </a:tblGrid>
              <a:tr h="300087">
                <a:tc>
                  <a:txBody>
                    <a:bodyPr/>
                    <a:lstStyle/>
                    <a:p>
                      <a:pPr algn="l" fontAlgn="b"/>
                      <a:r>
                        <a:rPr lang="en-US" sz="1600" u="sng" strike="noStrike" dirty="0">
                          <a:effectLst/>
                        </a:rPr>
                        <a:t>Standing Committees</a:t>
                      </a:r>
                      <a:endParaRPr lang="en-US" sz="1600" b="0" i="0" u="sng"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216602402"/>
                  </a:ext>
                </a:extLst>
              </a:tr>
              <a:tr h="300087">
                <a:tc>
                  <a:txBody>
                    <a:bodyPr/>
                    <a:lstStyle/>
                    <a:p>
                      <a:pPr algn="l" fontAlgn="b"/>
                      <a:r>
                        <a:rPr lang="en-US" sz="1600" u="none" strike="noStrike" dirty="0">
                          <a:effectLst/>
                        </a:rPr>
                        <a:t>Audit Committee</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886365600"/>
                  </a:ext>
                </a:extLst>
              </a:tr>
              <a:tr h="300087">
                <a:tc>
                  <a:txBody>
                    <a:bodyPr/>
                    <a:lstStyle/>
                    <a:p>
                      <a:pPr algn="l" fontAlgn="b"/>
                      <a:r>
                        <a:rPr lang="en-US" sz="1600" u="none" strike="noStrike" dirty="0">
                          <a:effectLst/>
                        </a:rPr>
                        <a:t>Education Committee</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34304703"/>
                  </a:ext>
                </a:extLst>
              </a:tr>
              <a:tr h="300087">
                <a:tc>
                  <a:txBody>
                    <a:bodyPr/>
                    <a:lstStyle/>
                    <a:p>
                      <a:pPr algn="l" fontAlgn="b"/>
                      <a:r>
                        <a:rPr lang="en-US" sz="1600" u="none" strike="noStrike">
                          <a:effectLst/>
                        </a:rPr>
                        <a:t>Financial Reporting</a:t>
                      </a:r>
                      <a:endParaRPr lang="en-US" sz="16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556938875"/>
                  </a:ext>
                </a:extLst>
              </a:tr>
              <a:tr h="300087">
                <a:tc>
                  <a:txBody>
                    <a:bodyPr/>
                    <a:lstStyle/>
                    <a:p>
                      <a:pPr algn="l" fontAlgn="b"/>
                      <a:r>
                        <a:rPr lang="en-US" sz="1600" u="none" strike="noStrike" dirty="0">
                          <a:effectLst/>
                        </a:rPr>
                        <a:t>Joint Interest Committee </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189335994"/>
                  </a:ext>
                </a:extLst>
              </a:tr>
              <a:tr h="300087">
                <a:tc>
                  <a:txBody>
                    <a:bodyPr/>
                    <a:lstStyle/>
                    <a:p>
                      <a:pPr algn="l" fontAlgn="b"/>
                      <a:r>
                        <a:rPr lang="en-US" sz="1600" u="none" strike="noStrike" dirty="0">
                          <a:effectLst/>
                        </a:rPr>
                        <a:t>Revenue Committee </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359804993"/>
                  </a:ext>
                </a:extLst>
              </a:tr>
              <a:tr h="300087">
                <a:tc>
                  <a:txBody>
                    <a:bodyPr/>
                    <a:lstStyle/>
                    <a:p>
                      <a:pPr algn="l" fontAlgn="b"/>
                      <a:r>
                        <a:rPr lang="en-US" sz="1600" u="none" strike="noStrike">
                          <a:effectLst/>
                        </a:rPr>
                        <a:t>Small Oil and Gas Companies Committee </a:t>
                      </a:r>
                      <a:endParaRPr lang="en-US" sz="16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37467472"/>
                  </a:ext>
                </a:extLst>
              </a:tr>
              <a:tr h="300087">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737063759"/>
                  </a:ext>
                </a:extLst>
              </a:tr>
              <a:tr h="300087">
                <a:tc>
                  <a:txBody>
                    <a:bodyPr/>
                    <a:lstStyle/>
                    <a:p>
                      <a:pPr algn="l" fontAlgn="b"/>
                      <a:r>
                        <a:rPr lang="en-US" sz="1600" u="sng" strike="noStrike" dirty="0">
                          <a:effectLst/>
                        </a:rPr>
                        <a:t>Subcommittees</a:t>
                      </a:r>
                      <a:endParaRPr lang="en-US" sz="1600" b="0" i="0" u="sng"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027570579"/>
                  </a:ext>
                </a:extLst>
              </a:tr>
              <a:tr h="300087">
                <a:tc>
                  <a:txBody>
                    <a:bodyPr/>
                    <a:lstStyle/>
                    <a:p>
                      <a:pPr algn="l" fontAlgn="b"/>
                      <a:r>
                        <a:rPr lang="en-US" sz="1600" u="none" strike="noStrike" dirty="0">
                          <a:effectLst/>
                        </a:rPr>
                        <a:t>Emerging Issues Subcommittee (Audit)</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355268575"/>
                  </a:ext>
                </a:extLst>
              </a:tr>
              <a:tr h="300087">
                <a:tc>
                  <a:txBody>
                    <a:bodyPr/>
                    <a:lstStyle/>
                    <a:p>
                      <a:pPr algn="l" fontAlgn="b"/>
                      <a:r>
                        <a:rPr lang="en-US" sz="1600" u="none" strike="noStrike" dirty="0">
                          <a:effectLst/>
                        </a:rPr>
                        <a:t>Vehicle Rates Subcommittee (Joint Interest)</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170187836"/>
                  </a:ext>
                </a:extLst>
              </a:tr>
              <a:tr h="300087">
                <a:tc>
                  <a:txBody>
                    <a:bodyPr/>
                    <a:lstStyle/>
                    <a:p>
                      <a:pPr algn="l" fontAlgn="b"/>
                      <a:r>
                        <a:rPr lang="en-US" sz="1600" u="none" strike="noStrike" dirty="0">
                          <a:effectLst/>
                        </a:rPr>
                        <a:t>Employee Benefits Subcommittee (Joint Interest)</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919556027"/>
                  </a:ext>
                </a:extLst>
              </a:tr>
              <a:tr h="300087">
                <a:tc>
                  <a:txBody>
                    <a:bodyPr/>
                    <a:lstStyle/>
                    <a:p>
                      <a:pPr algn="l" fontAlgn="b"/>
                      <a:r>
                        <a:rPr lang="en-US" sz="1600" u="none" strike="noStrike" dirty="0">
                          <a:effectLst/>
                        </a:rPr>
                        <a:t>Materials Subcommittee (Joint Interest)</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812967250"/>
                  </a:ext>
                </a:extLst>
              </a:tr>
              <a:tr h="300087">
                <a:tc>
                  <a:txBody>
                    <a:bodyPr/>
                    <a:lstStyle/>
                    <a:p>
                      <a:pPr algn="l" fontAlgn="b"/>
                      <a:r>
                        <a:rPr lang="en-US" sz="1600" u="none" strike="noStrike" dirty="0">
                          <a:effectLst/>
                        </a:rPr>
                        <a:t>Bureau of Land Management Subcommittee (Revenue)</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69112324"/>
                  </a:ext>
                </a:extLst>
              </a:tr>
              <a:tr h="300087">
                <a:tc>
                  <a:txBody>
                    <a:bodyPr/>
                    <a:lstStyle/>
                    <a:p>
                      <a:pPr algn="l" fontAlgn="b"/>
                      <a:r>
                        <a:rPr lang="en-US" sz="1600" u="none" strike="noStrike" dirty="0">
                          <a:effectLst/>
                        </a:rPr>
                        <a:t>Fed Regulatory Affairs Subcommittee (Revenue)</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094619356"/>
                  </a:ext>
                </a:extLst>
              </a:tr>
              <a:tr h="300087">
                <a:tc>
                  <a:txBody>
                    <a:bodyPr/>
                    <a:lstStyle/>
                    <a:p>
                      <a:pPr algn="l" fontAlgn="b"/>
                      <a:r>
                        <a:rPr lang="en-US" sz="1600" u="none" strike="noStrike" dirty="0">
                          <a:effectLst/>
                        </a:rPr>
                        <a:t>Midstream / Downstream Committee (Revenue)</a:t>
                      </a:r>
                      <a:endParaRPr lang="en-US" sz="16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499775708"/>
                  </a:ext>
                </a:extLst>
              </a:tr>
              <a:tr h="300087">
                <a:tc>
                  <a:txBody>
                    <a:bodyPr/>
                    <a:lstStyle/>
                    <a:p>
                      <a:pPr algn="l" fontAlgn="b"/>
                      <a:r>
                        <a:rPr lang="en-US" sz="1600" u="none" strike="noStrike" dirty="0">
                          <a:effectLst/>
                        </a:rPr>
                        <a:t>Non-Regulatory Subcommittee (Revenue)</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68248750"/>
                  </a:ext>
                </a:extLst>
              </a:tr>
              <a:tr h="300087">
                <a:tc>
                  <a:txBody>
                    <a:bodyPr/>
                    <a:lstStyle/>
                    <a:p>
                      <a:pPr algn="l" fontAlgn="b"/>
                      <a:r>
                        <a:rPr lang="en-US" sz="1600" u="none" strike="noStrike" dirty="0">
                          <a:effectLst/>
                        </a:rPr>
                        <a:t>State Regulatory Affairs Subcommittee (Revenue)</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006961162"/>
                  </a:ext>
                </a:extLst>
              </a:tr>
            </a:tbl>
          </a:graphicData>
        </a:graphic>
      </p:graphicFrame>
    </p:spTree>
    <p:extLst>
      <p:ext uri="{BB962C8B-B14F-4D97-AF65-F5344CB8AC3E}">
        <p14:creationId xmlns:p14="http://schemas.microsoft.com/office/powerpoint/2010/main" val="217796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03AB775-6283-40D3-9BBF-CBDDE2111D06}"/>
              </a:ext>
            </a:extLst>
          </p:cNvPr>
          <p:cNvSpPr>
            <a:spLocks noGrp="1" noChangeArrowheads="1"/>
          </p:cNvSpPr>
          <p:nvPr>
            <p:ph type="title"/>
          </p:nvPr>
        </p:nvSpPr>
        <p:spPr>
          <a:xfrm>
            <a:off x="1249167" y="241835"/>
            <a:ext cx="10515600" cy="1325563"/>
          </a:xfrm>
        </p:spPr>
        <p:txBody>
          <a:bodyPr/>
          <a:lstStyle/>
          <a:p>
            <a:r>
              <a:rPr altLang="en-US" sz="2500" dirty="0"/>
              <a:t>      </a:t>
            </a:r>
            <a:r>
              <a:rPr lang="en-US" altLang="en-US" sz="2500" dirty="0"/>
              <a:t>                          </a:t>
            </a:r>
            <a:r>
              <a:rPr altLang="en-US" sz="2500" dirty="0"/>
              <a:t> COPAS   Gas Accounting Manual AG-15</a:t>
            </a:r>
          </a:p>
        </p:txBody>
      </p:sp>
      <p:pic>
        <p:nvPicPr>
          <p:cNvPr id="23555" name="Picture 4">
            <a:extLst>
              <a:ext uri="{FF2B5EF4-FFF2-40B4-BE49-F238E27FC236}">
                <a16:creationId xmlns:a16="http://schemas.microsoft.com/office/drawing/2014/main" id="{A887F104-3BC5-4E91-966B-BF72C9D42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95400"/>
            <a:ext cx="35052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6DE305C-93C6-4B4B-9449-5F10EAFBC5D6}"/>
              </a:ext>
            </a:extLst>
          </p:cNvPr>
          <p:cNvSpPr>
            <a:spLocks noGrp="1" noChangeArrowheads="1"/>
          </p:cNvSpPr>
          <p:nvPr>
            <p:ph type="title"/>
          </p:nvPr>
        </p:nvSpPr>
        <p:spPr>
          <a:xfrm>
            <a:off x="960748" y="179109"/>
            <a:ext cx="10515600" cy="6561056"/>
          </a:xfrm>
        </p:spPr>
        <p:txBody>
          <a:bodyPr>
            <a:noAutofit/>
          </a:bodyPr>
          <a:lstStyle/>
          <a:p>
            <a:r>
              <a:rPr lang="en-US" sz="2800" b="1" i="0" dirty="0">
                <a:solidFill>
                  <a:srgbClr val="007AC2"/>
                </a:solidFill>
                <a:effectLst/>
                <a:latin typeface="proxima-nova"/>
              </a:rPr>
              <a:t>Table of Contents – AG-15 – Gas Accounting Manual</a:t>
            </a:r>
            <a:br>
              <a:rPr lang="en-US" sz="2800" b="1" i="0" dirty="0">
                <a:solidFill>
                  <a:srgbClr val="007AC2"/>
                </a:solidFill>
                <a:effectLst/>
                <a:latin typeface="proxima-nova"/>
              </a:rPr>
            </a:br>
            <a:br>
              <a:rPr lang="en-US" sz="2800" b="1" i="0" dirty="0">
                <a:solidFill>
                  <a:srgbClr val="007AC2"/>
                </a:solidFill>
                <a:effectLst/>
                <a:latin typeface="proxima-nova"/>
              </a:rPr>
            </a:br>
            <a:r>
              <a:rPr lang="en-US" sz="2800" b="0" i="0" dirty="0">
                <a:solidFill>
                  <a:srgbClr val="007AC2"/>
                </a:solidFill>
                <a:effectLst/>
                <a:latin typeface="proxima-nova"/>
              </a:rPr>
              <a:t>ACKNOWLEDGEMENTS</a:t>
            </a:r>
            <a:br>
              <a:rPr lang="en-US" sz="2800" b="0" i="0" dirty="0">
                <a:solidFill>
                  <a:srgbClr val="007AC2"/>
                </a:solidFill>
                <a:effectLst/>
                <a:latin typeface="proxima-nova"/>
              </a:rPr>
            </a:br>
            <a:r>
              <a:rPr lang="en-US" sz="2800" b="0" i="0" dirty="0">
                <a:solidFill>
                  <a:srgbClr val="007AC2"/>
                </a:solidFill>
                <a:effectLst/>
                <a:latin typeface="proxima-nova"/>
              </a:rPr>
              <a:t>FORWARD</a:t>
            </a:r>
            <a:br>
              <a:rPr lang="en-US" sz="2800" b="0" i="0" dirty="0">
                <a:solidFill>
                  <a:srgbClr val="007AC2"/>
                </a:solidFill>
                <a:effectLst/>
                <a:latin typeface="proxima-nova"/>
              </a:rPr>
            </a:br>
            <a:r>
              <a:rPr lang="en-US" sz="2800" b="0" i="0" dirty="0">
                <a:solidFill>
                  <a:srgbClr val="007AC2"/>
                </a:solidFill>
                <a:effectLst/>
                <a:latin typeface="proxima-nova"/>
              </a:rPr>
              <a:t>INTRODUCTION</a:t>
            </a:r>
            <a:br>
              <a:rPr lang="en-US" sz="2800" b="0" i="0" dirty="0">
                <a:solidFill>
                  <a:srgbClr val="007AC2"/>
                </a:solidFill>
                <a:effectLst/>
                <a:latin typeface="proxima-nova"/>
              </a:rPr>
            </a:br>
            <a:r>
              <a:rPr lang="en-US" sz="2800" b="0" i="0" dirty="0">
                <a:solidFill>
                  <a:srgbClr val="007AC2"/>
                </a:solidFill>
                <a:effectLst/>
                <a:latin typeface="proxima-nova"/>
              </a:rPr>
              <a:t>GAS MEASUREMENT AND COMPONENT ANALYSIS</a:t>
            </a:r>
            <a:br>
              <a:rPr lang="en-US" sz="2800" b="0" i="0" dirty="0">
                <a:solidFill>
                  <a:srgbClr val="007AC2"/>
                </a:solidFill>
                <a:effectLst/>
                <a:latin typeface="proxima-nova"/>
              </a:rPr>
            </a:br>
            <a:r>
              <a:rPr lang="en-US" sz="2800" b="0" i="0" dirty="0">
                <a:solidFill>
                  <a:srgbClr val="007AC2"/>
                </a:solidFill>
                <a:effectLst/>
                <a:latin typeface="proxima-nova"/>
              </a:rPr>
              <a:t>PRODUCTION DISPOSITION</a:t>
            </a:r>
            <a:br>
              <a:rPr lang="en-US" sz="2800" b="0" i="0" dirty="0">
                <a:solidFill>
                  <a:srgbClr val="007AC2"/>
                </a:solidFill>
                <a:effectLst/>
                <a:latin typeface="proxima-nova"/>
              </a:rPr>
            </a:br>
            <a:r>
              <a:rPr lang="en-US" sz="2800" b="0" i="0" dirty="0">
                <a:solidFill>
                  <a:srgbClr val="007AC2"/>
                </a:solidFill>
                <a:effectLst/>
                <a:latin typeface="proxima-nova"/>
              </a:rPr>
              <a:t>TREATING / GATHERING /TRANSPORTATION/ PROCESSING</a:t>
            </a:r>
            <a:br>
              <a:rPr lang="en-US" sz="2800" b="0" i="0" dirty="0">
                <a:solidFill>
                  <a:srgbClr val="007AC2"/>
                </a:solidFill>
                <a:effectLst/>
                <a:latin typeface="proxima-nova"/>
              </a:rPr>
            </a:br>
            <a:r>
              <a:rPr lang="en-US" sz="2800" b="0" i="0" dirty="0">
                <a:solidFill>
                  <a:srgbClr val="007AC2"/>
                </a:solidFill>
                <a:effectLst/>
                <a:latin typeface="proxima-nova"/>
              </a:rPr>
              <a:t>GAS MARKETING</a:t>
            </a:r>
            <a:br>
              <a:rPr lang="en-US" sz="2800" b="0" i="0" dirty="0">
                <a:solidFill>
                  <a:srgbClr val="007AC2"/>
                </a:solidFill>
                <a:effectLst/>
                <a:latin typeface="proxima-nova"/>
              </a:rPr>
            </a:br>
            <a:r>
              <a:rPr lang="en-US" sz="2800" b="0" i="0" dirty="0">
                <a:solidFill>
                  <a:srgbClr val="007AC2"/>
                </a:solidFill>
                <a:effectLst/>
                <a:latin typeface="proxima-nova"/>
              </a:rPr>
              <a:t>NATURAL GAS AND NATURAL GAS LIQUIDS VALUATION</a:t>
            </a:r>
            <a:br>
              <a:rPr lang="en-US" sz="2800" b="0" i="0" dirty="0">
                <a:solidFill>
                  <a:srgbClr val="007AC2"/>
                </a:solidFill>
                <a:effectLst/>
                <a:latin typeface="proxima-nova"/>
              </a:rPr>
            </a:br>
            <a:r>
              <a:rPr lang="en-US" sz="2800" b="0" i="0" dirty="0">
                <a:solidFill>
                  <a:srgbClr val="007AC2"/>
                </a:solidFill>
                <a:effectLst/>
                <a:latin typeface="proxima-nova"/>
              </a:rPr>
              <a:t>ROYALTIES, TAXES, AND OTHER OBLIGATIONS</a:t>
            </a:r>
            <a:br>
              <a:rPr lang="en-US" sz="2800" b="0" i="0" dirty="0">
                <a:solidFill>
                  <a:srgbClr val="007AC2"/>
                </a:solidFill>
                <a:effectLst/>
                <a:latin typeface="proxima-nova"/>
              </a:rPr>
            </a:br>
            <a:r>
              <a:rPr lang="en-US" sz="2800" b="0" i="0" dirty="0">
                <a:solidFill>
                  <a:srgbClr val="007AC2"/>
                </a:solidFill>
                <a:effectLst/>
                <a:latin typeface="proxima-nova"/>
              </a:rPr>
              <a:t>ACCOUNTING FOR NATURAL GAS AND NATURAL GAS LIQUIDS</a:t>
            </a:r>
            <a:br>
              <a:rPr lang="en-US" sz="2800" b="0" i="0" dirty="0">
                <a:solidFill>
                  <a:srgbClr val="007AC2"/>
                </a:solidFill>
                <a:effectLst/>
                <a:latin typeface="proxima-nova"/>
              </a:rPr>
            </a:br>
            <a:r>
              <a:rPr lang="en-US" sz="2800" b="0" i="0" dirty="0">
                <a:solidFill>
                  <a:srgbClr val="007AC2"/>
                </a:solidFill>
                <a:effectLst/>
                <a:latin typeface="proxima-nova"/>
              </a:rPr>
              <a:t>REGULATORY HISTORY</a:t>
            </a:r>
            <a:br>
              <a:rPr lang="en-US" sz="2800" b="0" i="0" dirty="0">
                <a:solidFill>
                  <a:srgbClr val="007AC2"/>
                </a:solidFill>
                <a:effectLst/>
                <a:latin typeface="proxima-nova"/>
              </a:rPr>
            </a:br>
            <a:r>
              <a:rPr lang="en-US" sz="2800" b="0" i="0" dirty="0">
                <a:solidFill>
                  <a:srgbClr val="007AC2"/>
                </a:solidFill>
                <a:effectLst/>
                <a:latin typeface="proxima-nova"/>
              </a:rPr>
              <a:t>ELECTRONIC DATA INTERCHANGE</a:t>
            </a:r>
            <a:br>
              <a:rPr lang="en-US" sz="2800" b="0" i="0" dirty="0">
                <a:solidFill>
                  <a:srgbClr val="007AC2"/>
                </a:solidFill>
                <a:effectLst/>
                <a:latin typeface="proxima-nova"/>
              </a:rPr>
            </a:br>
            <a:r>
              <a:rPr lang="en-US" sz="2800" b="0" i="0" dirty="0">
                <a:solidFill>
                  <a:srgbClr val="007AC2"/>
                </a:solidFill>
                <a:effectLst/>
                <a:latin typeface="proxima-nova"/>
              </a:rPr>
              <a:t>ACQUISITIONS AND DIVESTITURES</a:t>
            </a:r>
            <a:br>
              <a:rPr lang="en-US" sz="2800" b="0" i="0" dirty="0">
                <a:solidFill>
                  <a:srgbClr val="007AC2"/>
                </a:solidFill>
                <a:effectLst/>
                <a:latin typeface="proxima-nova"/>
              </a:rPr>
            </a:br>
            <a:r>
              <a:rPr lang="en-US" sz="2800" b="0" i="0" dirty="0">
                <a:solidFill>
                  <a:srgbClr val="007AC2"/>
                </a:solidFill>
                <a:effectLst/>
                <a:latin typeface="proxima-nova"/>
              </a:rPr>
              <a:t>GLOSSARY</a:t>
            </a:r>
            <a:br>
              <a:rPr lang="en-US" sz="2800" b="0" i="0" dirty="0">
                <a:solidFill>
                  <a:srgbClr val="007AC2"/>
                </a:solidFill>
                <a:effectLst/>
                <a:latin typeface="proxima-nova"/>
              </a:rPr>
            </a:br>
            <a:endParaRPr altLang="en-US" sz="2800" dirty="0"/>
          </a:p>
        </p:txBody>
      </p:sp>
    </p:spTree>
    <p:extLst>
      <p:ext uri="{BB962C8B-B14F-4D97-AF65-F5344CB8AC3E}">
        <p14:creationId xmlns:p14="http://schemas.microsoft.com/office/powerpoint/2010/main" val="233221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5BE4F97-0D13-4EC9-B735-302C493DED55}"/>
              </a:ext>
            </a:extLst>
          </p:cNvPr>
          <p:cNvSpPr>
            <a:spLocks noGrp="1" noChangeArrowheads="1"/>
          </p:cNvSpPr>
          <p:nvPr>
            <p:ph type="title"/>
          </p:nvPr>
        </p:nvSpPr>
        <p:spPr>
          <a:xfrm>
            <a:off x="2987211" y="381000"/>
            <a:ext cx="7391400" cy="503238"/>
          </a:xfrm>
        </p:spPr>
        <p:txBody>
          <a:bodyPr/>
          <a:lstStyle/>
          <a:p>
            <a:r>
              <a:rPr altLang="en-US" sz="2500" dirty="0"/>
              <a:t>       COPAS   Oil Accounting Manual AG-6</a:t>
            </a:r>
          </a:p>
        </p:txBody>
      </p:sp>
      <p:pic>
        <p:nvPicPr>
          <p:cNvPr id="24579" name="Picture 2">
            <a:extLst>
              <a:ext uri="{FF2B5EF4-FFF2-40B4-BE49-F238E27FC236}">
                <a16:creationId xmlns:a16="http://schemas.microsoft.com/office/drawing/2014/main" id="{9D808921-B42C-4160-909A-F7DB6037C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884238"/>
            <a:ext cx="3657600"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2162</TotalTime>
  <Words>1416</Words>
  <Application>Microsoft Office PowerPoint</Application>
  <PresentationFormat>Widescreen</PresentationFormat>
  <Paragraphs>193</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proxima-nova</vt:lpstr>
      <vt:lpstr>Roboto</vt:lpstr>
      <vt:lpstr>Office Theme</vt:lpstr>
      <vt:lpstr>           Midstream Accounting - Pursuing the Future</vt:lpstr>
      <vt:lpstr>Objectives</vt:lpstr>
      <vt:lpstr> Instructor Bio</vt:lpstr>
      <vt:lpstr>         My First Gas Plant Accounting Software</vt:lpstr>
      <vt:lpstr>             Midstream             Gas Processing and                                      NGL Transportation and Fractionation</vt:lpstr>
      <vt:lpstr>                    COPAS Committees</vt:lpstr>
      <vt:lpstr>                                 COPAS   Gas Accounting Manual AG-15</vt:lpstr>
      <vt:lpstr>Table of Contents – AG-15 – Gas Accounting Manual  ACKNOWLEDGEMENTS FORWARD INTRODUCTION GAS MEASUREMENT AND COMPONENT ANALYSIS PRODUCTION DISPOSITION TREATING / GATHERING /TRANSPORTATION/ PROCESSING GAS MARKETING NATURAL GAS AND NATURAL GAS LIQUIDS VALUATION ROYALTIES, TAXES, AND OTHER OBLIGATIONS ACCOUNTING FOR NATURAL GAS AND NATURAL GAS LIQUIDS REGULATORY HISTORY ELECTRONIC DATA INTERCHANGE ACQUISITIONS AND DIVESTITURES GLOSSARY </vt:lpstr>
      <vt:lpstr>       COPAS   Oil Accounting Manual AG-6</vt:lpstr>
      <vt:lpstr>Table of Content – AG-6 Oil Accounting Manual  FOREWORD NATURE AND OCCURRENCE OF CRUDE OIL LEASE ACQUISITION STORAGE FACILITIES AND SERVICE UNITS OIL AND CONDENSATE MEASUREMENT STANDARDS DETERMINATION OF PRODUCTION VOLUMES AND DISPOSITIONS CRUDE OIL TRADING PRICING OF CRUDE OIL &amp; CONDENSATE OWNERSHIP (Division of Interest) RECORDING AND ACCOUNTING REPORTING – INTERNAL AND EXTERNAL OIL IMBALANCE GLOSSARY</vt:lpstr>
      <vt:lpstr>                 We Need to Know More</vt:lpstr>
      <vt:lpstr>                            Measurement</vt:lpstr>
      <vt:lpstr>     Measurement/Analysis Publications</vt:lpstr>
      <vt:lpstr>       Measurement/Analysis Publications</vt:lpstr>
      <vt:lpstr>                                  Hydrocarbon Basics</vt:lpstr>
      <vt:lpstr>             Natural Gas Liquid Molecules</vt:lpstr>
      <vt:lpstr>                       Some Objectives of                                               Pursuing the Future of Midstream Accounting</vt:lpstr>
      <vt:lpstr>                    COPAS Committees</vt:lpstr>
      <vt:lpstr>Activation of the COPAS Midstream (Sub)Committee</vt:lpstr>
      <vt:lpstr>      Upping Our Game</vt:lpstr>
      <vt:lpstr>Accredited Petroleum Accountant</vt:lpstr>
      <vt:lpstr> </vt:lpstr>
      <vt:lpstr>Accreditation</vt:lpstr>
      <vt:lpstr>How it Makes a Difference</vt:lpstr>
      <vt:lpstr>Pursuing the Future of Midstream Accounting</vt:lpstr>
      <vt:lpstr>PowerPoint Presentation</vt:lpstr>
      <vt:lpstr>History of the Accredited Petroleum Accountant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Accredited Petroleum Accountant</dc:title>
  <dc:creator>Dan Hodgson</dc:creator>
  <cp:lastModifiedBy>Dan Hodgson</cp:lastModifiedBy>
  <cp:revision>5</cp:revision>
  <dcterms:created xsi:type="dcterms:W3CDTF">2019-08-10T23:21:48Z</dcterms:created>
  <dcterms:modified xsi:type="dcterms:W3CDTF">2021-11-08T15:15:16Z</dcterms:modified>
</cp:coreProperties>
</file>