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0" r:id="rId4"/>
    <p:sldMasterId id="2147483655" r:id="rId5"/>
  </p:sldMasterIdLst>
  <p:notesMasterIdLst>
    <p:notesMasterId r:id="rId18"/>
  </p:notesMasterIdLst>
  <p:handoutMasterIdLst>
    <p:handoutMasterId r:id="rId19"/>
  </p:handoutMasterIdLst>
  <p:sldIdLst>
    <p:sldId id="328" r:id="rId6"/>
    <p:sldId id="333" r:id="rId7"/>
    <p:sldId id="340" r:id="rId8"/>
    <p:sldId id="330" r:id="rId9"/>
    <p:sldId id="335" r:id="rId10"/>
    <p:sldId id="329" r:id="rId11"/>
    <p:sldId id="336" r:id="rId12"/>
    <p:sldId id="334" r:id="rId13"/>
    <p:sldId id="337" r:id="rId14"/>
    <p:sldId id="332" r:id="rId15"/>
    <p:sldId id="339" r:id="rId16"/>
    <p:sldId id="338" r:id="rId17"/>
  </p:sldIdLst>
  <p:sldSz cx="9144000" cy="6858000" type="screen4x3"/>
  <p:notesSz cx="7010400" cy="9296400"/>
  <p:custDataLst>
    <p:tags r:id="rId20"/>
  </p:custDataLst>
  <p:defaultTextStyle>
    <a:defPPr>
      <a:defRPr lang="en-US"/>
    </a:defPPr>
    <a:lvl1pPr algn="ctr" rtl="0" fontAlgn="base">
      <a:spcBef>
        <a:spcPct val="0"/>
      </a:spcBef>
      <a:spcAft>
        <a:spcPct val="0"/>
      </a:spcAft>
      <a:defRPr sz="1600" kern="1200">
        <a:solidFill>
          <a:schemeClr val="tx1"/>
        </a:solidFill>
        <a:latin typeface="Tahoma" pitchFamily="34" charset="0"/>
        <a:ea typeface="+mn-ea"/>
        <a:cs typeface="Tahoma" pitchFamily="34" charset="0"/>
      </a:defRPr>
    </a:lvl1pPr>
    <a:lvl2pPr marL="457200" algn="ctr" rtl="0" fontAlgn="base">
      <a:spcBef>
        <a:spcPct val="0"/>
      </a:spcBef>
      <a:spcAft>
        <a:spcPct val="0"/>
      </a:spcAft>
      <a:defRPr sz="1600" kern="1200">
        <a:solidFill>
          <a:schemeClr val="tx1"/>
        </a:solidFill>
        <a:latin typeface="Tahoma" pitchFamily="34" charset="0"/>
        <a:ea typeface="+mn-ea"/>
        <a:cs typeface="Tahoma" pitchFamily="34" charset="0"/>
      </a:defRPr>
    </a:lvl2pPr>
    <a:lvl3pPr marL="914400" algn="ctr" rtl="0" fontAlgn="base">
      <a:spcBef>
        <a:spcPct val="0"/>
      </a:spcBef>
      <a:spcAft>
        <a:spcPct val="0"/>
      </a:spcAft>
      <a:defRPr sz="1600" kern="1200">
        <a:solidFill>
          <a:schemeClr val="tx1"/>
        </a:solidFill>
        <a:latin typeface="Tahoma" pitchFamily="34" charset="0"/>
        <a:ea typeface="+mn-ea"/>
        <a:cs typeface="Tahoma" pitchFamily="34" charset="0"/>
      </a:defRPr>
    </a:lvl3pPr>
    <a:lvl4pPr marL="1371600" algn="ctr" rtl="0" fontAlgn="base">
      <a:spcBef>
        <a:spcPct val="0"/>
      </a:spcBef>
      <a:spcAft>
        <a:spcPct val="0"/>
      </a:spcAft>
      <a:defRPr sz="1600" kern="1200">
        <a:solidFill>
          <a:schemeClr val="tx1"/>
        </a:solidFill>
        <a:latin typeface="Tahoma" pitchFamily="34" charset="0"/>
        <a:ea typeface="+mn-ea"/>
        <a:cs typeface="Tahoma" pitchFamily="34" charset="0"/>
      </a:defRPr>
    </a:lvl4pPr>
    <a:lvl5pPr marL="1828800" algn="ctr" rtl="0" fontAlgn="base">
      <a:spcBef>
        <a:spcPct val="0"/>
      </a:spcBef>
      <a:spcAft>
        <a:spcPct val="0"/>
      </a:spcAft>
      <a:defRPr sz="1600" kern="1200">
        <a:solidFill>
          <a:schemeClr val="tx1"/>
        </a:solidFill>
        <a:latin typeface="Tahoma" pitchFamily="34" charset="0"/>
        <a:ea typeface="+mn-ea"/>
        <a:cs typeface="Tahoma" pitchFamily="34" charset="0"/>
      </a:defRPr>
    </a:lvl5pPr>
    <a:lvl6pPr marL="2286000" algn="l" defTabSz="914400" rtl="0" eaLnBrk="1" latinLnBrk="0" hangingPunct="1">
      <a:defRPr sz="1600" kern="1200">
        <a:solidFill>
          <a:schemeClr val="tx1"/>
        </a:solidFill>
        <a:latin typeface="Tahoma" pitchFamily="34" charset="0"/>
        <a:ea typeface="+mn-ea"/>
        <a:cs typeface="Tahoma" pitchFamily="34" charset="0"/>
      </a:defRPr>
    </a:lvl6pPr>
    <a:lvl7pPr marL="2743200" algn="l" defTabSz="914400" rtl="0" eaLnBrk="1" latinLnBrk="0" hangingPunct="1">
      <a:defRPr sz="1600" kern="1200">
        <a:solidFill>
          <a:schemeClr val="tx1"/>
        </a:solidFill>
        <a:latin typeface="Tahoma" pitchFamily="34" charset="0"/>
        <a:ea typeface="+mn-ea"/>
        <a:cs typeface="Tahoma" pitchFamily="34" charset="0"/>
      </a:defRPr>
    </a:lvl7pPr>
    <a:lvl8pPr marL="3200400" algn="l" defTabSz="914400" rtl="0" eaLnBrk="1" latinLnBrk="0" hangingPunct="1">
      <a:defRPr sz="1600" kern="1200">
        <a:solidFill>
          <a:schemeClr val="tx1"/>
        </a:solidFill>
        <a:latin typeface="Tahoma" pitchFamily="34" charset="0"/>
        <a:ea typeface="+mn-ea"/>
        <a:cs typeface="Tahoma" pitchFamily="34" charset="0"/>
      </a:defRPr>
    </a:lvl8pPr>
    <a:lvl9pPr marL="3657600" algn="l" defTabSz="914400" rtl="0" eaLnBrk="1" latinLnBrk="0" hangingPunct="1">
      <a:defRPr sz="1600" kern="1200">
        <a:solidFill>
          <a:schemeClr val="tx1"/>
        </a:solidFill>
        <a:latin typeface="Tahoma" pitchFamily="34" charset="0"/>
        <a:ea typeface="+mn-ea"/>
        <a:cs typeface="Tahoma" pitchFamily="34" charset="0"/>
      </a:defRPr>
    </a:lvl9pPr>
  </p:defaultTextStyle>
  <p:extLst>
    <p:ext uri="{EFAFB233-063F-42B5-8137-9DF3F51BA10A}">
      <p15:sldGuideLst xmlns:p15="http://schemas.microsoft.com/office/powerpoint/2012/main">
        <p15:guide id="1" orient="horz" pos="43">
          <p15:clr>
            <a:srgbClr val="A4A3A4"/>
          </p15:clr>
        </p15:guide>
        <p15:guide id="2" pos="5707">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ployee of" initials="E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938FF"/>
    <a:srgbClr val="208C6B"/>
    <a:srgbClr val="808080"/>
    <a:srgbClr val="75A6E7"/>
    <a:srgbClr val="659CE5"/>
    <a:srgbClr val="FFFF00"/>
    <a:srgbClr val="EAEAE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C4558F-5B62-4168-8906-1E0FE6002EA5}" v="1" dt="2022-03-04T13:24:09.4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02" autoAdjust="0"/>
    <p:restoredTop sz="94737" autoAdjust="0"/>
  </p:normalViewPr>
  <p:slideViewPr>
    <p:cSldViewPr snapToGrid="0">
      <p:cViewPr varScale="1">
        <p:scale>
          <a:sx n="83" d="100"/>
          <a:sy n="83" d="100"/>
        </p:scale>
        <p:origin x="1598" y="77"/>
      </p:cViewPr>
      <p:guideLst>
        <p:guide orient="horz" pos="43"/>
        <p:guide pos="5707"/>
      </p:guideLst>
    </p:cSldViewPr>
  </p:slideViewPr>
  <p:notesTextViewPr>
    <p:cViewPr>
      <p:scale>
        <a:sx n="100" d="100"/>
        <a:sy n="100" d="100"/>
      </p:scale>
      <p:origin x="0" y="0"/>
    </p:cViewPr>
  </p:notesTextViewPr>
  <p:sorterViewPr>
    <p:cViewPr>
      <p:scale>
        <a:sx n="52" d="100"/>
        <a:sy n="52" d="100"/>
      </p:scale>
      <p:origin x="0" y="0"/>
    </p:cViewPr>
  </p:sorterViewPr>
  <p:notesViewPr>
    <p:cSldViewPr snapToGrid="0">
      <p:cViewPr varScale="1">
        <p:scale>
          <a:sx n="62" d="100"/>
          <a:sy n="62" d="100"/>
        </p:scale>
        <p:origin x="-261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Goodwin" userId="c1645929-74b6-408f-ba1a-333e1aa86bde" providerId="ADAL" clId="{56C4558F-5B62-4168-8906-1E0FE6002EA5}"/>
    <pc:docChg chg="custSel modSld">
      <pc:chgData name="Kim Goodwin" userId="c1645929-74b6-408f-ba1a-333e1aa86bde" providerId="ADAL" clId="{56C4558F-5B62-4168-8906-1E0FE6002EA5}" dt="2022-03-04T13:29:04.962" v="60" actId="20577"/>
      <pc:docMkLst>
        <pc:docMk/>
      </pc:docMkLst>
      <pc:sldChg chg="modSp mod">
        <pc:chgData name="Kim Goodwin" userId="c1645929-74b6-408f-ba1a-333e1aa86bde" providerId="ADAL" clId="{56C4558F-5B62-4168-8906-1E0FE6002EA5}" dt="2022-03-04T13:29:04.962" v="60" actId="20577"/>
        <pc:sldMkLst>
          <pc:docMk/>
          <pc:sldMk cId="899624702" sldId="328"/>
        </pc:sldMkLst>
        <pc:spChg chg="mod">
          <ac:chgData name="Kim Goodwin" userId="c1645929-74b6-408f-ba1a-333e1aa86bde" providerId="ADAL" clId="{56C4558F-5B62-4168-8906-1E0FE6002EA5}" dt="2022-03-04T13:29:04.962" v="60" actId="20577"/>
          <ac:spMkLst>
            <pc:docMk/>
            <pc:sldMk cId="899624702" sldId="328"/>
            <ac:spMk id="4" creationId="{00000000-0000-0000-0000-000000000000}"/>
          </ac:spMkLst>
        </pc:spChg>
      </pc:sldChg>
      <pc:sldChg chg="modSp mod">
        <pc:chgData name="Kim Goodwin" userId="c1645929-74b6-408f-ba1a-333e1aa86bde" providerId="ADAL" clId="{56C4558F-5B62-4168-8906-1E0FE6002EA5}" dt="2022-03-04T13:25:15.652" v="15" actId="20577"/>
        <pc:sldMkLst>
          <pc:docMk/>
          <pc:sldMk cId="2659289531" sldId="333"/>
        </pc:sldMkLst>
        <pc:spChg chg="mod">
          <ac:chgData name="Kim Goodwin" userId="c1645929-74b6-408f-ba1a-333e1aa86bde" providerId="ADAL" clId="{56C4558F-5B62-4168-8906-1E0FE6002EA5}" dt="2022-03-04T13:25:15.652" v="15" actId="20577"/>
          <ac:spMkLst>
            <pc:docMk/>
            <pc:sldMk cId="2659289531" sldId="333"/>
            <ac:spMk id="3" creationId="{00000000-0000-0000-0000-000000000000}"/>
          </ac:spMkLst>
        </pc:spChg>
      </pc:sldChg>
      <pc:sldChg chg="modSp mod">
        <pc:chgData name="Kim Goodwin" userId="c1645929-74b6-408f-ba1a-333e1aa86bde" providerId="ADAL" clId="{56C4558F-5B62-4168-8906-1E0FE6002EA5}" dt="2022-03-04T13:24:44.059" v="0" actId="33524"/>
        <pc:sldMkLst>
          <pc:docMk/>
          <pc:sldMk cId="4047734234" sldId="340"/>
        </pc:sldMkLst>
        <pc:spChg chg="mod">
          <ac:chgData name="Kim Goodwin" userId="c1645929-74b6-408f-ba1a-333e1aa86bde" providerId="ADAL" clId="{56C4558F-5B62-4168-8906-1E0FE6002EA5}" dt="2022-03-04T13:24:44.059" v="0" actId="33524"/>
          <ac:spMkLst>
            <pc:docMk/>
            <pc:sldMk cId="4047734234" sldId="340"/>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037628" cy="464184"/>
          </a:xfrm>
          <a:prstGeom prst="rect">
            <a:avLst/>
          </a:prstGeom>
          <a:noFill/>
          <a:ln w="9525">
            <a:noFill/>
            <a:miter lim="800000"/>
            <a:headEnd/>
            <a:tailEnd/>
          </a:ln>
        </p:spPr>
        <p:txBody>
          <a:bodyPr vert="horz" wrap="square" lIns="88127" tIns="44064" rIns="88127" bIns="44064" numCol="1" anchor="t" anchorCtr="0" compatLnSpc="1">
            <a:prstTxWarp prst="textNoShape">
              <a:avLst/>
            </a:prstTxWarp>
          </a:bodyPr>
          <a:lstStyle>
            <a:lvl1pPr algn="l" defTabSz="880790">
              <a:defRPr sz="1200"/>
            </a:lvl1pPr>
          </a:lstStyle>
          <a:p>
            <a:endParaRPr lang="en-US" dirty="0"/>
          </a:p>
        </p:txBody>
      </p:sp>
      <p:sp>
        <p:nvSpPr>
          <p:cNvPr id="3" name="Date Placeholder 2"/>
          <p:cNvSpPr>
            <a:spLocks noGrp="1"/>
          </p:cNvSpPr>
          <p:nvPr>
            <p:ph type="dt" sz="quarter" idx="1"/>
          </p:nvPr>
        </p:nvSpPr>
        <p:spPr bwMode="auto">
          <a:xfrm>
            <a:off x="3971182" y="0"/>
            <a:ext cx="3037628" cy="464184"/>
          </a:xfrm>
          <a:prstGeom prst="rect">
            <a:avLst/>
          </a:prstGeom>
          <a:noFill/>
          <a:ln w="9525">
            <a:noFill/>
            <a:miter lim="800000"/>
            <a:headEnd/>
            <a:tailEnd/>
          </a:ln>
        </p:spPr>
        <p:txBody>
          <a:bodyPr vert="horz" wrap="square" lIns="88127" tIns="44064" rIns="88127" bIns="44064" numCol="1" anchor="t" anchorCtr="0" compatLnSpc="1">
            <a:prstTxWarp prst="textNoShape">
              <a:avLst/>
            </a:prstTxWarp>
          </a:bodyPr>
          <a:lstStyle>
            <a:lvl1pPr algn="r" defTabSz="880790">
              <a:defRPr sz="1200"/>
            </a:lvl1pPr>
          </a:lstStyle>
          <a:p>
            <a:fld id="{493FE6E1-F584-4E2B-A041-DBA9A0D6CD81}" type="datetimeFigureOut">
              <a:rPr lang="en-US"/>
              <a:pPr/>
              <a:t>3/4/2022</a:t>
            </a:fld>
            <a:endParaRPr lang="en-US" dirty="0"/>
          </a:p>
        </p:txBody>
      </p:sp>
      <p:sp>
        <p:nvSpPr>
          <p:cNvPr id="4" name="Footer Placeholder 3"/>
          <p:cNvSpPr>
            <a:spLocks noGrp="1"/>
          </p:cNvSpPr>
          <p:nvPr>
            <p:ph type="ftr" sz="quarter" idx="2"/>
          </p:nvPr>
        </p:nvSpPr>
        <p:spPr bwMode="auto">
          <a:xfrm>
            <a:off x="1" y="8830627"/>
            <a:ext cx="3037628" cy="464184"/>
          </a:xfrm>
          <a:prstGeom prst="rect">
            <a:avLst/>
          </a:prstGeom>
          <a:noFill/>
          <a:ln w="9525">
            <a:noFill/>
            <a:miter lim="800000"/>
            <a:headEnd/>
            <a:tailEnd/>
          </a:ln>
        </p:spPr>
        <p:txBody>
          <a:bodyPr vert="horz" wrap="square" lIns="88127" tIns="44064" rIns="88127" bIns="44064" numCol="1" anchor="b" anchorCtr="0" compatLnSpc="1">
            <a:prstTxWarp prst="textNoShape">
              <a:avLst/>
            </a:prstTxWarp>
          </a:bodyPr>
          <a:lstStyle>
            <a:lvl1pPr algn="l" defTabSz="880790">
              <a:defRPr sz="1200"/>
            </a:lvl1pPr>
          </a:lstStyle>
          <a:p>
            <a:endParaRPr lang="en-US" dirty="0"/>
          </a:p>
        </p:txBody>
      </p:sp>
      <p:sp>
        <p:nvSpPr>
          <p:cNvPr id="5" name="Slide Number Placeholder 4"/>
          <p:cNvSpPr>
            <a:spLocks noGrp="1"/>
          </p:cNvSpPr>
          <p:nvPr>
            <p:ph type="sldNum" sz="quarter" idx="3"/>
          </p:nvPr>
        </p:nvSpPr>
        <p:spPr bwMode="auto">
          <a:xfrm>
            <a:off x="3971182" y="8830627"/>
            <a:ext cx="3037628" cy="464184"/>
          </a:xfrm>
          <a:prstGeom prst="rect">
            <a:avLst/>
          </a:prstGeom>
          <a:noFill/>
          <a:ln w="9525">
            <a:noFill/>
            <a:miter lim="800000"/>
            <a:headEnd/>
            <a:tailEnd/>
          </a:ln>
        </p:spPr>
        <p:txBody>
          <a:bodyPr vert="horz" wrap="square" lIns="88127" tIns="44064" rIns="88127" bIns="44064" numCol="1" anchor="b" anchorCtr="0" compatLnSpc="1">
            <a:prstTxWarp prst="textNoShape">
              <a:avLst/>
            </a:prstTxWarp>
          </a:bodyPr>
          <a:lstStyle>
            <a:lvl1pPr algn="r" defTabSz="880790">
              <a:defRPr sz="1200"/>
            </a:lvl1pPr>
          </a:lstStyle>
          <a:p>
            <a:fld id="{E82F73C2-544A-46DF-9DF1-27D50FF70192}" type="slidenum">
              <a:rPr lang="en-US"/>
              <a:pPr/>
              <a:t>‹#›</a:t>
            </a:fld>
            <a:endParaRPr lang="en-US" dirty="0"/>
          </a:p>
        </p:txBody>
      </p:sp>
    </p:spTree>
    <p:extLst>
      <p:ext uri="{BB962C8B-B14F-4D97-AF65-F5344CB8AC3E}">
        <p14:creationId xmlns:p14="http://schemas.microsoft.com/office/powerpoint/2010/main" val="914665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4"/>
          <p:cNvSpPr>
            <a:spLocks noGrp="1" noRot="1" noChangeAspect="1" noChangeArrowheads="1" noTextEdit="1"/>
          </p:cNvSpPr>
          <p:nvPr>
            <p:ph type="sldImg" idx="2"/>
          </p:nvPr>
        </p:nvSpPr>
        <p:spPr bwMode="gray">
          <a:xfrm>
            <a:off x="1181100" y="696913"/>
            <a:ext cx="4648200" cy="34861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gray">
          <a:xfrm>
            <a:off x="701359" y="4416109"/>
            <a:ext cx="5607684" cy="18517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text styles</a:t>
            </a:r>
          </a:p>
        </p:txBody>
      </p:sp>
      <p:sp>
        <p:nvSpPr>
          <p:cNvPr id="5128" name="doc id"/>
          <p:cNvSpPr>
            <a:spLocks noChangeArrowheads="1"/>
          </p:cNvSpPr>
          <p:nvPr/>
        </p:nvSpPr>
        <p:spPr bwMode="gray">
          <a:xfrm>
            <a:off x="6202487" y="95381"/>
            <a:ext cx="629791" cy="117635"/>
          </a:xfrm>
          <a:prstGeom prst="rect">
            <a:avLst/>
          </a:prstGeom>
          <a:noFill/>
          <a:ln w="9525">
            <a:noFill/>
            <a:miter lim="800000"/>
            <a:headEnd/>
            <a:tailEnd/>
          </a:ln>
          <a:effectLst/>
        </p:spPr>
        <p:txBody>
          <a:bodyPr wrap="none" lIns="0" tIns="0" rIns="0" bIns="0"/>
          <a:lstStyle/>
          <a:p>
            <a:pPr algn="r" defTabSz="863302"/>
            <a:endParaRPr lang="en-US" sz="800" dirty="0">
              <a:solidFill>
                <a:srgbClr val="000000"/>
              </a:solidFill>
            </a:endParaRPr>
          </a:p>
        </p:txBody>
      </p:sp>
      <p:sp>
        <p:nvSpPr>
          <p:cNvPr id="5129" name="Rectangle 9"/>
          <p:cNvSpPr>
            <a:spLocks noGrp="1" noChangeArrowheads="1"/>
          </p:cNvSpPr>
          <p:nvPr>
            <p:ph type="sldNum" sz="quarter" idx="5"/>
          </p:nvPr>
        </p:nvSpPr>
        <p:spPr bwMode="gray">
          <a:xfrm>
            <a:off x="6320176" y="9017439"/>
            <a:ext cx="512102" cy="185172"/>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880790">
              <a:defRPr sz="1200"/>
            </a:lvl1pPr>
          </a:lstStyle>
          <a:p>
            <a:fld id="{2C9B10F4-2764-49EE-A586-8EA183C81791}" type="slidenum">
              <a:rPr lang="en-US"/>
              <a:pPr/>
              <a:t>‹#›</a:t>
            </a:fld>
            <a:endParaRPr lang="en-US" dirty="0"/>
          </a:p>
        </p:txBody>
      </p:sp>
    </p:spTree>
    <p:extLst>
      <p:ext uri="{BB962C8B-B14F-4D97-AF65-F5344CB8AC3E}">
        <p14:creationId xmlns:p14="http://schemas.microsoft.com/office/powerpoint/2010/main" val="22377844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xfrm>
            <a:off x="763384" y="4425647"/>
            <a:ext cx="5496357" cy="185172"/>
          </a:xfrm>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xfrm>
            <a:off x="763384" y="4425647"/>
            <a:ext cx="5496357" cy="185172"/>
          </a:xfrm>
        </p:spPr>
        <p:txBody>
          <a:bodyPr/>
          <a:lstStyle/>
          <a:p>
            <a:endParaRPr lang="en-US" dirty="0"/>
          </a:p>
        </p:txBody>
      </p:sp>
    </p:spTree>
    <p:extLst>
      <p:ext uri="{BB962C8B-B14F-4D97-AF65-F5344CB8AC3E}">
        <p14:creationId xmlns:p14="http://schemas.microsoft.com/office/powerpoint/2010/main" val="244382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xfrm>
            <a:off x="763384" y="4425647"/>
            <a:ext cx="5496357" cy="185172"/>
          </a:xfrm>
        </p:spPr>
        <p:txBody>
          <a:bodyPr/>
          <a:lstStyle/>
          <a:p>
            <a:endParaRPr lang="en-US" dirty="0"/>
          </a:p>
        </p:txBody>
      </p:sp>
    </p:spTree>
    <p:extLst>
      <p:ext uri="{BB962C8B-B14F-4D97-AF65-F5344CB8AC3E}">
        <p14:creationId xmlns:p14="http://schemas.microsoft.com/office/powerpoint/2010/main" val="40452493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16386" name="Rectangle 2" hidden="1"/>
          <p:cNvGraphicFramePr>
            <a:graphicFrameLocks/>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16386"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8" name="Title"/>
          <p:cNvSpPr>
            <a:spLocks noGrp="1" noChangeArrowheads="1"/>
          </p:cNvSpPr>
          <p:nvPr>
            <p:ph type="ctrTitle"/>
            <p:custDataLst>
              <p:tags r:id="rId2"/>
            </p:custDataLst>
          </p:nvPr>
        </p:nvSpPr>
        <p:spPr>
          <a:xfrm>
            <a:off x="557213" y="2947988"/>
            <a:ext cx="7772400" cy="517525"/>
          </a:xfrm>
        </p:spPr>
        <p:txBody>
          <a:bodyPr anchor="b"/>
          <a:lstStyle>
            <a:lvl1pPr>
              <a:defRPr sz="3400" smtClean="0"/>
            </a:lvl1pPr>
          </a:lstStyle>
          <a:p>
            <a:r>
              <a:rPr lang="en-US"/>
              <a:t>Click to edit Master title style</a:t>
            </a:r>
          </a:p>
        </p:txBody>
      </p:sp>
      <p:sp>
        <p:nvSpPr>
          <p:cNvPr id="16441" name="Rectangle 57"/>
          <p:cNvSpPr>
            <a:spLocks noGrp="1" noChangeArrowheads="1"/>
          </p:cNvSpPr>
          <p:nvPr>
            <p:ph type="subTitle" idx="1"/>
          </p:nvPr>
        </p:nvSpPr>
        <p:spPr>
          <a:xfrm>
            <a:off x="557213" y="3678238"/>
            <a:ext cx="7772400" cy="244475"/>
          </a:xfrm>
        </p:spPr>
        <p:txBody>
          <a:bodyPr/>
          <a:lstStyle>
            <a:lvl1pPr>
              <a:defRPr smtClean="0"/>
            </a:lvl1pPr>
          </a:lstStyle>
          <a:p>
            <a:r>
              <a:rPr lang="en-US"/>
              <a:t>Click to edit Master subtitle style</a:t>
            </a:r>
          </a:p>
        </p:txBody>
      </p:sp>
      <p:sp>
        <p:nvSpPr>
          <p:cNvPr id="2" name="Line 6"/>
          <p:cNvSpPr>
            <a:spLocks noChangeShapeType="1"/>
          </p:cNvSpPr>
          <p:nvPr/>
        </p:nvSpPr>
        <p:spPr bwMode="auto">
          <a:xfrm>
            <a:off x="557213" y="3571875"/>
            <a:ext cx="8020050" cy="0"/>
          </a:xfrm>
          <a:prstGeom prst="line">
            <a:avLst/>
          </a:prstGeom>
          <a:noFill/>
          <a:ln w="25400">
            <a:solidFill>
              <a:srgbClr val="808080"/>
            </a:solidFill>
            <a:round/>
            <a:headEnd/>
            <a:tailEnd/>
          </a:ln>
        </p:spPr>
        <p:txBody>
          <a:bodyPr/>
          <a:lstStyle/>
          <a:p>
            <a:endParaRPr lang="en-US" dirty="0"/>
          </a:p>
        </p:txBody>
      </p:sp>
      <p:sp>
        <p:nvSpPr>
          <p:cNvPr id="16453" name="Rectangle 69"/>
          <p:cNvSpPr>
            <a:spLocks noGrp="1" noChangeArrowheads="1"/>
          </p:cNvSpPr>
          <p:nvPr>
            <p:ph type="sldNum" sz="quarter" idx="4"/>
            <p:custDataLst>
              <p:tags r:id="rId3"/>
            </p:custDataLst>
          </p:nvPr>
        </p:nvSpPr>
        <p:spPr/>
        <p:txBody>
          <a:bodyPr/>
          <a:lstStyle>
            <a:lvl1pPr>
              <a:defRPr/>
            </a:lvl1pPr>
          </a:lstStyle>
          <a:p>
            <a:fld id="{8F055B20-B96D-4725-B103-F06F7315A05A}" type="slidenum">
              <a:rPr lang="en-US"/>
              <a:pPr/>
              <a:t>‹#›</a:t>
            </a:fld>
            <a:r>
              <a:rPr lang="en-US" dirty="0"/>
              <a:t> </a:t>
            </a:r>
          </a:p>
        </p:txBody>
      </p:sp>
      <p:grpSp>
        <p:nvGrpSpPr>
          <p:cNvPr id="16474" name="McK Title Elements"/>
          <p:cNvGrpSpPr>
            <a:grpSpLocks/>
          </p:cNvGrpSpPr>
          <p:nvPr/>
        </p:nvGrpSpPr>
        <p:grpSpPr bwMode="auto">
          <a:xfrm>
            <a:off x="557213" y="4933950"/>
            <a:ext cx="4935537" cy="473075"/>
            <a:chOff x="351" y="3108"/>
            <a:chExt cx="3109" cy="298"/>
          </a:xfrm>
        </p:grpSpPr>
        <p:sp>
          <p:nvSpPr>
            <p:cNvPr id="16454" name="McK Document type" hidden="1"/>
            <p:cNvSpPr txBox="1">
              <a:spLocks noChangeArrowheads="1"/>
            </p:cNvSpPr>
            <p:nvPr/>
          </p:nvSpPr>
          <p:spPr bwMode="auto">
            <a:xfrm>
              <a:off x="351" y="3108"/>
              <a:ext cx="3109" cy="134"/>
            </a:xfrm>
            <a:prstGeom prst="rect">
              <a:avLst/>
            </a:prstGeom>
            <a:noFill/>
            <a:ln w="9525">
              <a:noFill/>
              <a:miter lim="800000"/>
              <a:headEnd/>
              <a:tailEnd/>
            </a:ln>
            <a:effectLst/>
          </p:spPr>
          <p:txBody>
            <a:bodyPr lIns="0" tIns="0" rIns="0" bIns="0" anchor="b">
              <a:spAutoFit/>
            </a:bodyPr>
            <a:lstStyle/>
            <a:p>
              <a:pPr algn="l"/>
              <a:r>
                <a:rPr lang="en-US" sz="1400" dirty="0"/>
                <a:t>Document type</a:t>
              </a:r>
            </a:p>
          </p:txBody>
        </p:sp>
        <p:sp>
          <p:nvSpPr>
            <p:cNvPr id="16455" name="McK Date" hidden="1"/>
            <p:cNvSpPr txBox="1">
              <a:spLocks noChangeArrowheads="1"/>
            </p:cNvSpPr>
            <p:nvPr/>
          </p:nvSpPr>
          <p:spPr bwMode="auto">
            <a:xfrm>
              <a:off x="351" y="3272"/>
              <a:ext cx="3109" cy="134"/>
            </a:xfrm>
            <a:prstGeom prst="rect">
              <a:avLst/>
            </a:prstGeom>
            <a:noFill/>
            <a:ln w="9525">
              <a:noFill/>
              <a:miter lim="800000"/>
              <a:headEnd/>
              <a:tailEnd/>
            </a:ln>
            <a:effectLst/>
          </p:spPr>
          <p:txBody>
            <a:bodyPr lIns="0" tIns="0" rIns="0" bIns="0">
              <a:spAutoFit/>
            </a:bodyPr>
            <a:lstStyle/>
            <a:p>
              <a:pPr algn="l"/>
              <a:r>
                <a:rPr lang="en-US" sz="1400" dirty="0"/>
                <a:t>Date</a:t>
              </a:r>
            </a:p>
          </p:txBody>
        </p:sp>
      </p:grpSp>
      <p:sp>
        <p:nvSpPr>
          <p:cNvPr id="16467" name="doc id"/>
          <p:cNvSpPr>
            <a:spLocks noChangeArrowheads="1"/>
          </p:cNvSpPr>
          <p:nvPr/>
        </p:nvSpPr>
        <p:spPr bwMode="auto">
          <a:xfrm>
            <a:off x="8264525" y="36513"/>
            <a:ext cx="657225" cy="122237"/>
          </a:xfrm>
          <a:prstGeom prst="rect">
            <a:avLst/>
          </a:prstGeom>
          <a:noFill/>
          <a:ln w="9525">
            <a:noFill/>
            <a:miter lim="800000"/>
            <a:headEnd/>
            <a:tailEnd/>
          </a:ln>
          <a:effectLst/>
        </p:spPr>
        <p:txBody>
          <a:bodyPr wrap="none" lIns="0" tIns="0" rIns="0" bIns="0"/>
          <a:lstStyle/>
          <a:p>
            <a:pPr algn="r" defTabSz="895350"/>
            <a:endParaRPr lang="en-US" sz="800" dirty="0">
              <a:solidFill>
                <a:srgbClr val="000000"/>
              </a:solidFill>
            </a:endParaRP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CD6890-754F-4BCD-9B0D-46B5102D6845}" type="datetimeFigureOut">
              <a:rPr lang="en-US" smtClean="0">
                <a:solidFill>
                  <a:prstClr val="black">
                    <a:tint val="75000"/>
                  </a:prstClr>
                </a:solidFill>
              </a:rPr>
              <a:pPr/>
              <a:t>3/4/2022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3DE077C-BA77-4591-875D-3CE6B3FAF7A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9577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CD6890-754F-4BCD-9B0D-46B5102D6845}" type="datetimeFigureOut">
              <a:rPr lang="en-US" smtClean="0">
                <a:solidFill>
                  <a:prstClr val="black">
                    <a:tint val="75000"/>
                  </a:prstClr>
                </a:solidFill>
              </a:rPr>
              <a:pPr/>
              <a:t>3/4/2022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3DE077C-BA77-4591-875D-3CE6B3FAF7A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2556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CD6890-754F-4BCD-9B0D-46B5102D6845}" type="datetimeFigureOut">
              <a:rPr lang="en-US" smtClean="0">
                <a:solidFill>
                  <a:prstClr val="black">
                    <a:tint val="75000"/>
                  </a:prstClr>
                </a:solidFill>
              </a:rPr>
              <a:pPr/>
              <a:t>3/4/2022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DE077C-BA77-4591-875D-3CE6B3FAF7A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2580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CD6890-754F-4BCD-9B0D-46B5102D6845}" type="datetimeFigureOut">
              <a:rPr lang="en-US" smtClean="0">
                <a:solidFill>
                  <a:prstClr val="black">
                    <a:tint val="75000"/>
                  </a:prstClr>
                </a:solidFill>
              </a:rPr>
              <a:pPr/>
              <a:t>3/4/2022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DE077C-BA77-4591-875D-3CE6B3FAF7A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0014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CD6890-754F-4BCD-9B0D-46B5102D6845}" type="datetimeFigureOut">
              <a:rPr lang="en-US" smtClean="0">
                <a:solidFill>
                  <a:prstClr val="black">
                    <a:tint val="75000"/>
                  </a:prstClr>
                </a:solidFill>
              </a:rPr>
              <a:pPr/>
              <a:t>3/4/2022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DE077C-BA77-4591-875D-3CE6B3FAF7A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9834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CD6890-754F-4BCD-9B0D-46B5102D6845}" type="datetimeFigureOut">
              <a:rPr lang="en-US" smtClean="0">
                <a:solidFill>
                  <a:prstClr val="black">
                    <a:tint val="75000"/>
                  </a:prstClr>
                </a:solidFill>
              </a:rPr>
              <a:pPr/>
              <a:t>3/4/2022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DE077C-BA77-4591-875D-3CE6B3FAF7A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0629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8400" y="133351"/>
            <a:ext cx="7894125" cy="658650"/>
          </a:xfrm>
          <a:prstGeom prst="rect">
            <a:avLst/>
          </a:prstGeom>
        </p:spPr>
        <p:txBody>
          <a:bodyPr anchor="ctr"/>
          <a:lstStyle>
            <a:lvl1pPr>
              <a:defRPr>
                <a:solidFill>
                  <a:schemeClr val="tx1"/>
                </a:solidFill>
              </a:defRPr>
            </a:lvl1pPr>
          </a:lstStyle>
          <a:p>
            <a:endParaRPr lang="en-US" dirty="0"/>
          </a:p>
        </p:txBody>
      </p:sp>
      <p:sp>
        <p:nvSpPr>
          <p:cNvPr id="3" name="Content Placeholder 2"/>
          <p:cNvSpPr>
            <a:spLocks noGrp="1"/>
          </p:cNvSpPr>
          <p:nvPr>
            <p:ph idx="1"/>
          </p:nvPr>
        </p:nvSpPr>
        <p:spPr>
          <a:xfrm>
            <a:off x="355600" y="1046163"/>
            <a:ext cx="8432800" cy="52562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sldNum" sz="quarter" idx="10"/>
            <p:custDataLst>
              <p:tags r:id="rId1"/>
            </p:custDataLst>
          </p:nvPr>
        </p:nvSpPr>
        <p:spPr>
          <a:ln/>
        </p:spPr>
        <p:txBody>
          <a:bodyPr/>
          <a:lstStyle>
            <a:lvl1pPr>
              <a:defRPr/>
            </a:lvl1pPr>
          </a:lstStyle>
          <a:p>
            <a:fld id="{C66A29A2-7C8B-4A78-92E3-E302F2154F86}" type="slidenum">
              <a:rPr lang="en-US"/>
              <a:pPr/>
              <a:t>‹#›</a:t>
            </a:fld>
            <a:r>
              <a:rPr lang="en-US" dirty="0"/>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42938" y="241300"/>
            <a:ext cx="8278812" cy="365125"/>
          </a:xfrm>
        </p:spPr>
        <p:txBody>
          <a:bodyPr/>
          <a:lstStyle/>
          <a:p>
            <a:r>
              <a:rPr lang="en-US"/>
              <a:t>Click to edit Master title style</a:t>
            </a:r>
          </a:p>
        </p:txBody>
      </p:sp>
      <p:sp>
        <p:nvSpPr>
          <p:cNvPr id="3" name="Slide Number Placeholder 2"/>
          <p:cNvSpPr>
            <a:spLocks noGrp="1"/>
          </p:cNvSpPr>
          <p:nvPr>
            <p:ph type="sldNum" sz="quarter" idx="10"/>
          </p:nvPr>
        </p:nvSpPr>
        <p:spPr>
          <a:xfrm>
            <a:off x="8770938" y="6615113"/>
            <a:ext cx="195262" cy="152400"/>
          </a:xfrm>
        </p:spPr>
        <p:txBody>
          <a:bodyPr/>
          <a:lstStyle>
            <a:lvl1pPr>
              <a:defRPr/>
            </a:lvl1pPr>
          </a:lstStyle>
          <a:p>
            <a:fld id="{8523CCB5-6A94-4DDB-B401-491A747351C5}" type="slidenum">
              <a:rPr lang="en-US"/>
              <a:pPr/>
              <a:t>‹#›</a:t>
            </a:fld>
            <a:r>
              <a:rPr lang="en-US" dirty="0"/>
              <a:t>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770938" y="6615113"/>
            <a:ext cx="195262" cy="152400"/>
          </a:xfrm>
        </p:spPr>
        <p:txBody>
          <a:bodyPr/>
          <a:lstStyle>
            <a:lvl1pPr>
              <a:defRPr/>
            </a:lvl1pPr>
          </a:lstStyle>
          <a:p>
            <a:fld id="{9CA3F7EF-09EA-4836-A32D-EB77B0AC6E70}" type="slidenum">
              <a:rPr lang="en-US"/>
              <a:pPr/>
              <a:t>‹#›</a:t>
            </a:fld>
            <a:r>
              <a:rPr lang="en-US" dirty="0"/>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DCD6890-754F-4BCD-9B0D-46B5102D6845}" type="datetimeFigureOut">
              <a:rPr lang="en-US" smtClean="0">
                <a:solidFill>
                  <a:prstClr val="black">
                    <a:tint val="75000"/>
                  </a:prstClr>
                </a:solidFill>
              </a:rPr>
              <a:pPr/>
              <a:t>3/4/2022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DE077C-BA77-4591-875D-3CE6B3FAF7A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813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CD6890-754F-4BCD-9B0D-46B5102D6845}" type="datetimeFigureOut">
              <a:rPr lang="en-US" smtClean="0">
                <a:solidFill>
                  <a:prstClr val="black">
                    <a:tint val="75000"/>
                  </a:prstClr>
                </a:solidFill>
              </a:rPr>
              <a:pPr/>
              <a:t>3/4/2022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DE077C-BA77-4591-875D-3CE6B3FAF7A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3441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CD6890-754F-4BCD-9B0D-46B5102D6845}" type="datetimeFigureOut">
              <a:rPr lang="en-US" smtClean="0">
                <a:solidFill>
                  <a:prstClr val="black">
                    <a:tint val="75000"/>
                  </a:prstClr>
                </a:solidFill>
              </a:rPr>
              <a:pPr/>
              <a:t>3/4/2022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DE077C-BA77-4591-875D-3CE6B3FAF7A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3190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CD6890-754F-4BCD-9B0D-46B5102D6845}" type="datetimeFigureOut">
              <a:rPr lang="en-US" smtClean="0">
                <a:solidFill>
                  <a:prstClr val="black">
                    <a:tint val="75000"/>
                  </a:prstClr>
                </a:solidFill>
              </a:rPr>
              <a:pPr/>
              <a:t>3/4/2022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DE077C-BA77-4591-875D-3CE6B3FAF7A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6363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CD6890-754F-4BCD-9B0D-46B5102D6845}" type="datetimeFigureOut">
              <a:rPr lang="en-US" smtClean="0">
                <a:solidFill>
                  <a:prstClr val="black">
                    <a:tint val="75000"/>
                  </a:prstClr>
                </a:solidFill>
              </a:rPr>
              <a:pPr/>
              <a:t>3/4/2022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3DE077C-BA77-4591-875D-3CE6B3FAF7A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2367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4.xml"/><Relationship Id="rId13" Type="http://schemas.openxmlformats.org/officeDocument/2006/relationships/tags" Target="../tags/tag9.xml"/><Relationship Id="rId18" Type="http://schemas.openxmlformats.org/officeDocument/2006/relationships/tags" Target="../tags/tag14.xml"/><Relationship Id="rId26" Type="http://schemas.openxmlformats.org/officeDocument/2006/relationships/tags" Target="../tags/tag22.xml"/><Relationship Id="rId3" Type="http://schemas.openxmlformats.org/officeDocument/2006/relationships/slideLayout" Target="../slideLayouts/slideLayout3.xml"/><Relationship Id="rId21" Type="http://schemas.openxmlformats.org/officeDocument/2006/relationships/tags" Target="../tags/tag17.xml"/><Relationship Id="rId7" Type="http://schemas.openxmlformats.org/officeDocument/2006/relationships/tags" Target="../tags/tag3.xml"/><Relationship Id="rId12" Type="http://schemas.openxmlformats.org/officeDocument/2006/relationships/tags" Target="../tags/tag8.xml"/><Relationship Id="rId17" Type="http://schemas.openxmlformats.org/officeDocument/2006/relationships/tags" Target="../tags/tag13.xml"/><Relationship Id="rId25" Type="http://schemas.openxmlformats.org/officeDocument/2006/relationships/tags" Target="../tags/tag21.xml"/><Relationship Id="rId2" Type="http://schemas.openxmlformats.org/officeDocument/2006/relationships/slideLayout" Target="../slideLayouts/slideLayout2.xml"/><Relationship Id="rId16" Type="http://schemas.openxmlformats.org/officeDocument/2006/relationships/tags" Target="../tags/tag12.xml"/><Relationship Id="rId20" Type="http://schemas.openxmlformats.org/officeDocument/2006/relationships/tags" Target="../tags/tag16.xml"/><Relationship Id="rId29" Type="http://schemas.openxmlformats.org/officeDocument/2006/relationships/tags" Target="../tags/tag25.xml"/><Relationship Id="rId1" Type="http://schemas.openxmlformats.org/officeDocument/2006/relationships/slideLayout" Target="../slideLayouts/slideLayout1.xml"/><Relationship Id="rId6" Type="http://schemas.openxmlformats.org/officeDocument/2006/relationships/tags" Target="../tags/tag2.xml"/><Relationship Id="rId11" Type="http://schemas.openxmlformats.org/officeDocument/2006/relationships/tags" Target="../tags/tag7.xml"/><Relationship Id="rId24" Type="http://schemas.openxmlformats.org/officeDocument/2006/relationships/tags" Target="../tags/tag20.xml"/><Relationship Id="rId5" Type="http://schemas.openxmlformats.org/officeDocument/2006/relationships/theme" Target="../theme/theme1.xml"/><Relationship Id="rId15" Type="http://schemas.openxmlformats.org/officeDocument/2006/relationships/tags" Target="../tags/tag11.xml"/><Relationship Id="rId23" Type="http://schemas.openxmlformats.org/officeDocument/2006/relationships/tags" Target="../tags/tag19.xml"/><Relationship Id="rId28" Type="http://schemas.openxmlformats.org/officeDocument/2006/relationships/tags" Target="../tags/tag24.xml"/><Relationship Id="rId10" Type="http://schemas.openxmlformats.org/officeDocument/2006/relationships/tags" Target="../tags/tag6.xml"/><Relationship Id="rId19" Type="http://schemas.openxmlformats.org/officeDocument/2006/relationships/tags" Target="../tags/tag15.xml"/><Relationship Id="rId31"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5.xml"/><Relationship Id="rId14" Type="http://schemas.openxmlformats.org/officeDocument/2006/relationships/tags" Target="../tags/tag10.xml"/><Relationship Id="rId22" Type="http://schemas.openxmlformats.org/officeDocument/2006/relationships/tags" Target="../tags/tag18.xml"/><Relationship Id="rId27" Type="http://schemas.openxmlformats.org/officeDocument/2006/relationships/tags" Target="../tags/tag23.xml"/><Relationship Id="rId30" Type="http://schemas.openxmlformats.org/officeDocument/2006/relationships/tags" Target="../tags/tag2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139" name="Rectangle 67" hidden="1"/>
          <p:cNvGraphicFramePr>
            <a:graphicFrameLocks/>
          </p:cNvGraphicFramePr>
          <p:nvPr>
            <p:custDataLst>
              <p:tags r:id="rId6"/>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31" imgW="0" imgH="0" progId="">
                  <p:embed/>
                </p:oleObj>
              </mc:Choice>
              <mc:Fallback>
                <p:oleObj name="think-cell Slide" r:id="rId31" imgW="0" imgH="0" progId="">
                  <p:embed/>
                  <p:pic>
                    <p:nvPicPr>
                      <p:cNvPr id="3139" name="Rectangle 67"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9" name="McK 1. On-page tracker" hidden="1"/>
          <p:cNvSpPr>
            <a:spLocks noChangeArrowheads="1"/>
          </p:cNvSpPr>
          <p:nvPr>
            <p:custDataLst>
              <p:tags r:id="rId7"/>
            </p:custDataLst>
          </p:nvPr>
        </p:nvSpPr>
        <p:spPr bwMode="auto">
          <a:xfrm>
            <a:off x="188913" y="26988"/>
            <a:ext cx="742950" cy="212725"/>
          </a:xfrm>
          <a:prstGeom prst="rect">
            <a:avLst/>
          </a:prstGeom>
          <a:noFill/>
          <a:ln w="9525">
            <a:noFill/>
            <a:miter lim="800000"/>
            <a:headEnd/>
            <a:tailEnd/>
          </a:ln>
          <a:effectLst/>
        </p:spPr>
        <p:txBody>
          <a:bodyPr wrap="none" lIns="0" tIns="0" rIns="0" bIns="0">
            <a:spAutoFit/>
          </a:bodyPr>
          <a:lstStyle/>
          <a:p>
            <a:pPr algn="l"/>
            <a:r>
              <a:rPr lang="en-US" sz="1400" dirty="0"/>
              <a:t>TRACKER</a:t>
            </a:r>
          </a:p>
        </p:txBody>
      </p:sp>
      <p:sp>
        <p:nvSpPr>
          <p:cNvPr id="3080" name="McK 3. Unit of measure" hidden="1"/>
          <p:cNvSpPr txBox="1">
            <a:spLocks noChangeArrowheads="1"/>
          </p:cNvSpPr>
          <p:nvPr>
            <p:custDataLst>
              <p:tags r:id="rId8"/>
            </p:custDataLst>
          </p:nvPr>
        </p:nvSpPr>
        <p:spPr bwMode="auto">
          <a:xfrm>
            <a:off x="188913" y="1095375"/>
            <a:ext cx="8732837" cy="212725"/>
          </a:xfrm>
          <a:prstGeom prst="rect">
            <a:avLst/>
          </a:prstGeom>
          <a:noFill/>
          <a:ln w="9525">
            <a:noFill/>
            <a:miter lim="800000"/>
            <a:headEnd/>
            <a:tailEnd/>
          </a:ln>
          <a:effectLst/>
        </p:spPr>
        <p:txBody>
          <a:bodyPr lIns="0" tIns="0" rIns="0" bIns="0">
            <a:spAutoFit/>
          </a:bodyPr>
          <a:lstStyle/>
          <a:p>
            <a:pPr algn="l" defTabSz="895350"/>
            <a:r>
              <a:rPr lang="en-US" sz="1400" dirty="0"/>
              <a:t>Unit of measure</a:t>
            </a:r>
          </a:p>
        </p:txBody>
      </p:sp>
      <p:grpSp>
        <p:nvGrpSpPr>
          <p:cNvPr id="3178" name="McK Slide Elements"/>
          <p:cNvGrpSpPr>
            <a:grpSpLocks/>
          </p:cNvGrpSpPr>
          <p:nvPr userDrawn="1"/>
        </p:nvGrpSpPr>
        <p:grpSpPr bwMode="auto">
          <a:xfrm>
            <a:off x="188913" y="6022975"/>
            <a:ext cx="8777287" cy="379413"/>
            <a:chOff x="119" y="3794"/>
            <a:chExt cx="5529" cy="239"/>
          </a:xfrm>
        </p:grpSpPr>
        <p:sp>
          <p:nvSpPr>
            <p:cNvPr id="3082" name="McK 4. Footnote" hidden="1"/>
            <p:cNvSpPr txBox="1">
              <a:spLocks noChangeArrowheads="1"/>
            </p:cNvSpPr>
            <p:nvPr userDrawn="1"/>
          </p:nvSpPr>
          <p:spPr bwMode="auto">
            <a:xfrm>
              <a:off x="119" y="3794"/>
              <a:ext cx="5529" cy="96"/>
            </a:xfrm>
            <a:prstGeom prst="rect">
              <a:avLst/>
            </a:prstGeom>
            <a:noFill/>
            <a:ln w="9525">
              <a:noFill/>
              <a:miter lim="800000"/>
              <a:headEnd/>
              <a:tailEnd/>
            </a:ln>
            <a:effectLst/>
          </p:spPr>
          <p:txBody>
            <a:bodyPr lIns="0" tIns="0" rIns="0" bIns="0" anchor="b">
              <a:spAutoFit/>
            </a:bodyPr>
            <a:lstStyle/>
            <a:p>
              <a:pPr marL="104775" indent="-104775" algn="l" defTabSz="895350"/>
              <a:r>
                <a:rPr lang="en-US" sz="1000" dirty="0"/>
                <a:t>1 Footnote</a:t>
              </a:r>
            </a:p>
          </p:txBody>
        </p:sp>
        <p:sp>
          <p:nvSpPr>
            <p:cNvPr id="3083" name="McK 5. Source" hidden="1"/>
            <p:cNvSpPr>
              <a:spLocks noChangeArrowheads="1"/>
            </p:cNvSpPr>
            <p:nvPr userDrawn="1"/>
          </p:nvSpPr>
          <p:spPr bwMode="auto">
            <a:xfrm>
              <a:off x="119" y="3937"/>
              <a:ext cx="5529" cy="96"/>
            </a:xfrm>
            <a:prstGeom prst="rect">
              <a:avLst/>
            </a:prstGeom>
            <a:noFill/>
            <a:ln w="9525">
              <a:noFill/>
              <a:miter lim="800000"/>
              <a:headEnd/>
              <a:tailEnd/>
            </a:ln>
            <a:effectLst/>
          </p:spPr>
          <p:txBody>
            <a:bodyPr lIns="0" tIns="0" rIns="0" bIns="0" anchor="b">
              <a:spAutoFit/>
            </a:bodyPr>
            <a:lstStyle/>
            <a:p>
              <a:pPr marL="609600" indent="-609600" algn="l" defTabSz="895350">
                <a:tabLst>
                  <a:tab pos="612775" algn="l"/>
                </a:tabLst>
              </a:pPr>
              <a:r>
                <a:rPr lang="en-US" sz="1000" dirty="0">
                  <a:solidFill>
                    <a:srgbClr val="000000"/>
                  </a:solidFill>
                </a:rPr>
                <a:t>SOURCE: Source</a:t>
              </a:r>
            </a:p>
          </p:txBody>
        </p:sp>
      </p:grpSp>
      <p:grpSp>
        <p:nvGrpSpPr>
          <p:cNvPr id="3084" name="ACET" hidden="1"/>
          <p:cNvGrpSpPr>
            <a:grpSpLocks/>
          </p:cNvGrpSpPr>
          <p:nvPr>
            <p:custDataLst>
              <p:tags r:id="rId9"/>
            </p:custDataLst>
          </p:nvPr>
        </p:nvGrpSpPr>
        <p:grpSpPr bwMode="auto">
          <a:xfrm>
            <a:off x="2038350" y="1512888"/>
            <a:ext cx="4264025" cy="508000"/>
            <a:chOff x="915" y="710"/>
            <a:chExt cx="2686" cy="320"/>
          </a:xfrm>
        </p:grpSpPr>
        <p:cxnSp>
          <p:nvCxnSpPr>
            <p:cNvPr id="3085" name="AutoShape 13" hidden="1"/>
            <p:cNvCxnSpPr>
              <a:cxnSpLocks noChangeShapeType="1"/>
              <a:stCxn id="3086" idx="4"/>
              <a:endCxn id="3086" idx="6"/>
            </p:cNvCxnSpPr>
            <p:nvPr/>
          </p:nvCxnSpPr>
          <p:spPr bwMode="auto">
            <a:xfrm>
              <a:off x="915" y="1030"/>
              <a:ext cx="2686" cy="0"/>
            </a:xfrm>
            <a:prstGeom prst="straightConnector1">
              <a:avLst/>
            </a:prstGeom>
            <a:noFill/>
            <a:ln w="9525">
              <a:solidFill>
                <a:schemeClr val="tx1"/>
              </a:solidFill>
              <a:round/>
              <a:headEnd/>
              <a:tailEnd/>
            </a:ln>
            <a:effectLst/>
          </p:spPr>
        </p:cxnSp>
        <p:sp>
          <p:nvSpPr>
            <p:cNvPr id="3086" name="AutoShape 14" hidden="1"/>
            <p:cNvSpPr>
              <a:spLocks noChangeArrowheads="1"/>
            </p:cNvSpPr>
            <p:nvPr/>
          </p:nvSpPr>
          <p:spPr bwMode="auto">
            <a:xfrm>
              <a:off x="915" y="710"/>
              <a:ext cx="2686" cy="320"/>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algn="l"/>
              <a:r>
                <a:rPr lang="en-US" b="1" dirty="0"/>
                <a:t>Title</a:t>
              </a:r>
            </a:p>
            <a:p>
              <a:pPr algn="l"/>
              <a:r>
                <a:rPr lang="en-US" dirty="0"/>
                <a:t>Unit of measure</a:t>
              </a:r>
            </a:p>
          </p:txBody>
        </p:sp>
      </p:grpSp>
      <p:sp>
        <p:nvSpPr>
          <p:cNvPr id="3087" name="McK 2. Slide Title"/>
          <p:cNvSpPr>
            <a:spLocks noGrp="1" noChangeArrowheads="1"/>
          </p:cNvSpPr>
          <p:nvPr>
            <p:ph type="title"/>
            <p:custDataLst>
              <p:tags r:id="rId10"/>
            </p:custDataLst>
          </p:nvPr>
        </p:nvSpPr>
        <p:spPr bwMode="auto">
          <a:xfrm>
            <a:off x="642938" y="241300"/>
            <a:ext cx="8278812" cy="36512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a:t>Click to edit Master title style</a:t>
            </a:r>
          </a:p>
        </p:txBody>
      </p:sp>
      <p:sp>
        <p:nvSpPr>
          <p:cNvPr id="3091" name="Rectangle 19"/>
          <p:cNvSpPr>
            <a:spLocks noGrp="1" noChangeArrowheads="1"/>
          </p:cNvSpPr>
          <p:nvPr>
            <p:ph type="sldNum" sz="quarter" idx="4"/>
            <p:custDataLst>
              <p:tags r:id="rId11"/>
            </p:custDataLst>
          </p:nvPr>
        </p:nvSpPr>
        <p:spPr bwMode="auto">
          <a:xfrm>
            <a:off x="8770938" y="6615113"/>
            <a:ext cx="195262" cy="1524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r">
              <a:defRPr sz="1000">
                <a:solidFill>
                  <a:srgbClr val="000000"/>
                </a:solidFill>
              </a:defRPr>
            </a:lvl1pPr>
          </a:lstStyle>
          <a:p>
            <a:fld id="{40A6380F-574C-4FD7-9F82-2C65AA3CC90E}" type="slidenum">
              <a:rPr lang="en-US"/>
              <a:pPr/>
              <a:t>‹#›</a:t>
            </a:fld>
            <a:r>
              <a:rPr lang="en-US" dirty="0"/>
              <a:t> </a:t>
            </a:r>
          </a:p>
        </p:txBody>
      </p:sp>
      <p:grpSp>
        <p:nvGrpSpPr>
          <p:cNvPr id="3092" name="LegendBoxes" hidden="1"/>
          <p:cNvGrpSpPr>
            <a:grpSpLocks/>
          </p:cNvGrpSpPr>
          <p:nvPr>
            <p:custDataLst>
              <p:tags r:id="rId12"/>
            </p:custDataLst>
          </p:nvPr>
        </p:nvGrpSpPr>
        <p:grpSpPr bwMode="auto">
          <a:xfrm>
            <a:off x="8080375" y="1095375"/>
            <a:ext cx="828675" cy="976313"/>
            <a:chOff x="3394" y="519"/>
            <a:chExt cx="522" cy="615"/>
          </a:xfrm>
        </p:grpSpPr>
        <p:sp>
          <p:nvSpPr>
            <p:cNvPr id="3093" name="LegendRectangle1" hidden="1"/>
            <p:cNvSpPr>
              <a:spLocks noChangeArrowheads="1"/>
            </p:cNvSpPr>
            <p:nvPr userDrawn="1"/>
          </p:nvSpPr>
          <p:spPr bwMode="auto">
            <a:xfrm>
              <a:off x="3394" y="526"/>
              <a:ext cx="104" cy="101"/>
            </a:xfrm>
            <a:prstGeom prst="rect">
              <a:avLst/>
            </a:prstGeom>
            <a:solidFill>
              <a:schemeClr val="accent1"/>
            </a:solidFill>
            <a:ln w="9525">
              <a:solidFill>
                <a:srgbClr val="808080"/>
              </a:solidFill>
              <a:miter lim="800000"/>
              <a:headEnd/>
              <a:tailEnd/>
            </a:ln>
            <a:effectLst/>
          </p:spPr>
          <p:txBody>
            <a:bodyPr wrap="none" anchor="ctr"/>
            <a:lstStyle/>
            <a:p>
              <a:endParaRPr lang="en-US" dirty="0"/>
            </a:p>
          </p:txBody>
        </p:sp>
        <p:sp>
          <p:nvSpPr>
            <p:cNvPr id="3094" name="LegendRectangle2" hidden="1"/>
            <p:cNvSpPr>
              <a:spLocks noChangeArrowheads="1"/>
            </p:cNvSpPr>
            <p:nvPr userDrawn="1"/>
          </p:nvSpPr>
          <p:spPr bwMode="auto">
            <a:xfrm>
              <a:off x="3394" y="693"/>
              <a:ext cx="104" cy="101"/>
            </a:xfrm>
            <a:prstGeom prst="rect">
              <a:avLst/>
            </a:prstGeom>
            <a:solidFill>
              <a:schemeClr val="accent2"/>
            </a:solidFill>
            <a:ln w="9525">
              <a:solidFill>
                <a:srgbClr val="808080"/>
              </a:solidFill>
              <a:miter lim="800000"/>
              <a:headEnd/>
              <a:tailEnd/>
            </a:ln>
            <a:effectLst/>
          </p:spPr>
          <p:txBody>
            <a:bodyPr wrap="none" anchor="ctr"/>
            <a:lstStyle/>
            <a:p>
              <a:endParaRPr lang="en-US" dirty="0"/>
            </a:p>
          </p:txBody>
        </p:sp>
        <p:sp>
          <p:nvSpPr>
            <p:cNvPr id="3095" name="LegendRectangle3" hidden="1"/>
            <p:cNvSpPr>
              <a:spLocks noChangeArrowheads="1"/>
            </p:cNvSpPr>
            <p:nvPr userDrawn="1"/>
          </p:nvSpPr>
          <p:spPr bwMode="auto">
            <a:xfrm>
              <a:off x="3394" y="860"/>
              <a:ext cx="104" cy="101"/>
            </a:xfrm>
            <a:prstGeom prst="rect">
              <a:avLst/>
            </a:prstGeom>
            <a:solidFill>
              <a:schemeClr val="hlink"/>
            </a:solidFill>
            <a:ln w="9525">
              <a:solidFill>
                <a:srgbClr val="808080"/>
              </a:solidFill>
              <a:miter lim="800000"/>
              <a:headEnd/>
              <a:tailEnd/>
            </a:ln>
            <a:effectLst/>
          </p:spPr>
          <p:txBody>
            <a:bodyPr wrap="none" anchor="ctr"/>
            <a:lstStyle/>
            <a:p>
              <a:endParaRPr lang="en-US" dirty="0"/>
            </a:p>
          </p:txBody>
        </p:sp>
        <p:sp>
          <p:nvSpPr>
            <p:cNvPr id="3096" name="LegendRectangle4" hidden="1"/>
            <p:cNvSpPr>
              <a:spLocks noChangeArrowheads="1"/>
            </p:cNvSpPr>
            <p:nvPr userDrawn="1"/>
          </p:nvSpPr>
          <p:spPr bwMode="auto">
            <a:xfrm>
              <a:off x="3394" y="1027"/>
              <a:ext cx="104" cy="101"/>
            </a:xfrm>
            <a:prstGeom prst="rect">
              <a:avLst/>
            </a:prstGeom>
            <a:solidFill>
              <a:schemeClr val="folHlink"/>
            </a:solidFill>
            <a:ln w="9525">
              <a:solidFill>
                <a:srgbClr val="808080"/>
              </a:solidFill>
              <a:miter lim="800000"/>
              <a:headEnd/>
              <a:tailEnd/>
            </a:ln>
            <a:effectLst/>
          </p:spPr>
          <p:txBody>
            <a:bodyPr wrap="none" anchor="ctr"/>
            <a:lstStyle/>
            <a:p>
              <a:endParaRPr lang="en-US" dirty="0"/>
            </a:p>
          </p:txBody>
        </p:sp>
        <p:sp>
          <p:nvSpPr>
            <p:cNvPr id="3097" name="Legend1" hidden="1"/>
            <p:cNvSpPr>
              <a:spLocks noChangeArrowheads="1"/>
            </p:cNvSpPr>
            <p:nvPr userDrawn="1"/>
          </p:nvSpPr>
          <p:spPr bwMode="auto">
            <a:xfrm>
              <a:off x="3554" y="519"/>
              <a:ext cx="362" cy="115"/>
            </a:xfrm>
            <a:prstGeom prst="rect">
              <a:avLst/>
            </a:prstGeom>
            <a:noFill/>
            <a:ln w="9525">
              <a:noFill/>
              <a:miter lim="800000"/>
              <a:headEnd/>
              <a:tailEnd/>
            </a:ln>
            <a:effectLst/>
          </p:spPr>
          <p:txBody>
            <a:bodyPr wrap="none" lIns="0" tIns="0" rIns="0" bIns="0" anchor="ctr">
              <a:spAutoFit/>
            </a:bodyPr>
            <a:lstStyle/>
            <a:p>
              <a:pPr algn="l"/>
              <a:r>
                <a:rPr lang="en-US" sz="1200" dirty="0"/>
                <a:t>Legend1</a:t>
              </a:r>
            </a:p>
          </p:txBody>
        </p:sp>
        <p:sp>
          <p:nvSpPr>
            <p:cNvPr id="3098" name="Legend2" hidden="1"/>
            <p:cNvSpPr>
              <a:spLocks noChangeArrowheads="1"/>
            </p:cNvSpPr>
            <p:nvPr userDrawn="1"/>
          </p:nvSpPr>
          <p:spPr bwMode="auto">
            <a:xfrm>
              <a:off x="3554" y="684"/>
              <a:ext cx="362" cy="115"/>
            </a:xfrm>
            <a:prstGeom prst="rect">
              <a:avLst/>
            </a:prstGeom>
            <a:noFill/>
            <a:ln w="9525">
              <a:noFill/>
              <a:miter lim="800000"/>
              <a:headEnd/>
              <a:tailEnd/>
            </a:ln>
            <a:effectLst/>
          </p:spPr>
          <p:txBody>
            <a:bodyPr wrap="none" lIns="0" tIns="0" rIns="0" bIns="0" anchor="ctr">
              <a:spAutoFit/>
            </a:bodyPr>
            <a:lstStyle/>
            <a:p>
              <a:pPr algn="l"/>
              <a:r>
                <a:rPr lang="en-US" sz="1200" dirty="0"/>
                <a:t>Legend2</a:t>
              </a:r>
            </a:p>
          </p:txBody>
        </p:sp>
        <p:sp>
          <p:nvSpPr>
            <p:cNvPr id="3099" name="Legend3" hidden="1"/>
            <p:cNvSpPr>
              <a:spLocks noChangeArrowheads="1"/>
            </p:cNvSpPr>
            <p:nvPr userDrawn="1"/>
          </p:nvSpPr>
          <p:spPr bwMode="auto">
            <a:xfrm>
              <a:off x="3554" y="849"/>
              <a:ext cx="362" cy="115"/>
            </a:xfrm>
            <a:prstGeom prst="rect">
              <a:avLst/>
            </a:prstGeom>
            <a:noFill/>
            <a:ln w="9525">
              <a:noFill/>
              <a:miter lim="800000"/>
              <a:headEnd/>
              <a:tailEnd/>
            </a:ln>
            <a:effectLst/>
          </p:spPr>
          <p:txBody>
            <a:bodyPr wrap="none" lIns="0" tIns="0" rIns="0" bIns="0" anchor="ctr">
              <a:spAutoFit/>
            </a:bodyPr>
            <a:lstStyle/>
            <a:p>
              <a:pPr algn="l"/>
              <a:r>
                <a:rPr lang="en-US" sz="1200" dirty="0"/>
                <a:t>Legend3</a:t>
              </a:r>
            </a:p>
          </p:txBody>
        </p:sp>
        <p:sp>
          <p:nvSpPr>
            <p:cNvPr id="3100" name="Legend4" hidden="1"/>
            <p:cNvSpPr>
              <a:spLocks noChangeArrowheads="1"/>
            </p:cNvSpPr>
            <p:nvPr userDrawn="1"/>
          </p:nvSpPr>
          <p:spPr bwMode="auto">
            <a:xfrm>
              <a:off x="3554" y="1019"/>
              <a:ext cx="362" cy="115"/>
            </a:xfrm>
            <a:prstGeom prst="rect">
              <a:avLst/>
            </a:prstGeom>
            <a:noFill/>
            <a:ln w="9525">
              <a:noFill/>
              <a:miter lim="800000"/>
              <a:headEnd/>
              <a:tailEnd/>
            </a:ln>
            <a:effectLst/>
          </p:spPr>
          <p:txBody>
            <a:bodyPr wrap="none" lIns="0" tIns="0" rIns="0" bIns="0" anchor="ctr">
              <a:spAutoFit/>
            </a:bodyPr>
            <a:lstStyle/>
            <a:p>
              <a:pPr algn="l"/>
              <a:r>
                <a:rPr lang="en-US" sz="1200" dirty="0"/>
                <a:t>Legend4</a:t>
              </a:r>
            </a:p>
          </p:txBody>
        </p:sp>
      </p:grpSp>
      <p:grpSp>
        <p:nvGrpSpPr>
          <p:cNvPr id="3101" name="LegendLines" hidden="1"/>
          <p:cNvGrpSpPr>
            <a:grpSpLocks/>
          </p:cNvGrpSpPr>
          <p:nvPr>
            <p:custDataLst>
              <p:tags r:id="rId13"/>
            </p:custDataLst>
          </p:nvPr>
        </p:nvGrpSpPr>
        <p:grpSpPr bwMode="auto">
          <a:xfrm>
            <a:off x="7762875" y="1095375"/>
            <a:ext cx="1146175" cy="706438"/>
            <a:chOff x="2411" y="2750"/>
            <a:chExt cx="722" cy="445"/>
          </a:xfrm>
        </p:grpSpPr>
        <p:sp>
          <p:nvSpPr>
            <p:cNvPr id="3102" name="LineLegend1" hidden="1"/>
            <p:cNvSpPr>
              <a:spLocks noChangeShapeType="1"/>
            </p:cNvSpPr>
            <p:nvPr/>
          </p:nvSpPr>
          <p:spPr bwMode="auto">
            <a:xfrm>
              <a:off x="2411" y="2807"/>
              <a:ext cx="288" cy="0"/>
            </a:xfrm>
            <a:prstGeom prst="line">
              <a:avLst/>
            </a:prstGeom>
            <a:noFill/>
            <a:ln w="28575">
              <a:solidFill>
                <a:schemeClr val="tx1"/>
              </a:solidFill>
              <a:round/>
              <a:headEnd/>
              <a:tailEnd/>
            </a:ln>
            <a:effectLst/>
          </p:spPr>
          <p:txBody>
            <a:bodyPr/>
            <a:lstStyle/>
            <a:p>
              <a:endParaRPr lang="en-US" dirty="0"/>
            </a:p>
          </p:txBody>
        </p:sp>
        <p:sp>
          <p:nvSpPr>
            <p:cNvPr id="3103" name="LineLegend2" hidden="1"/>
            <p:cNvSpPr>
              <a:spLocks noChangeShapeType="1"/>
            </p:cNvSpPr>
            <p:nvPr/>
          </p:nvSpPr>
          <p:spPr bwMode="auto">
            <a:xfrm>
              <a:off x="2411" y="2972"/>
              <a:ext cx="288" cy="0"/>
            </a:xfrm>
            <a:prstGeom prst="line">
              <a:avLst/>
            </a:prstGeom>
            <a:noFill/>
            <a:ln w="28575">
              <a:solidFill>
                <a:schemeClr val="tx1"/>
              </a:solidFill>
              <a:prstDash val="dash"/>
              <a:round/>
              <a:headEnd/>
              <a:tailEnd/>
            </a:ln>
            <a:effectLst/>
          </p:spPr>
          <p:txBody>
            <a:bodyPr/>
            <a:lstStyle/>
            <a:p>
              <a:endParaRPr lang="en-US" dirty="0"/>
            </a:p>
          </p:txBody>
        </p:sp>
        <p:sp>
          <p:nvSpPr>
            <p:cNvPr id="3104" name="LineLegend3" hidden="1"/>
            <p:cNvSpPr>
              <a:spLocks noChangeShapeType="1"/>
            </p:cNvSpPr>
            <p:nvPr/>
          </p:nvSpPr>
          <p:spPr bwMode="auto">
            <a:xfrm>
              <a:off x="2411" y="3137"/>
              <a:ext cx="288" cy="0"/>
            </a:xfrm>
            <a:prstGeom prst="line">
              <a:avLst/>
            </a:prstGeom>
            <a:noFill/>
            <a:ln w="28575">
              <a:solidFill>
                <a:schemeClr val="tx1"/>
              </a:solidFill>
              <a:prstDash val="sysDot"/>
              <a:round/>
              <a:headEnd/>
              <a:tailEnd/>
            </a:ln>
            <a:effectLst/>
          </p:spPr>
          <p:txBody>
            <a:bodyPr/>
            <a:lstStyle/>
            <a:p>
              <a:endParaRPr lang="en-US" dirty="0"/>
            </a:p>
          </p:txBody>
        </p:sp>
        <p:sp>
          <p:nvSpPr>
            <p:cNvPr id="3105" name="Legend1" hidden="1"/>
            <p:cNvSpPr>
              <a:spLocks noChangeArrowheads="1"/>
            </p:cNvSpPr>
            <p:nvPr userDrawn="1"/>
          </p:nvSpPr>
          <p:spPr bwMode="auto">
            <a:xfrm>
              <a:off x="2771" y="2750"/>
              <a:ext cx="362" cy="115"/>
            </a:xfrm>
            <a:prstGeom prst="rect">
              <a:avLst/>
            </a:prstGeom>
            <a:noFill/>
            <a:ln w="9525">
              <a:noFill/>
              <a:miter lim="800000"/>
              <a:headEnd/>
              <a:tailEnd/>
            </a:ln>
            <a:effectLst/>
          </p:spPr>
          <p:txBody>
            <a:bodyPr wrap="none" lIns="0" tIns="0" rIns="0" bIns="0" anchor="ctr">
              <a:spAutoFit/>
            </a:bodyPr>
            <a:lstStyle/>
            <a:p>
              <a:pPr algn="l"/>
              <a:r>
                <a:rPr lang="en-US" sz="1200" dirty="0"/>
                <a:t>Legend1</a:t>
              </a:r>
            </a:p>
          </p:txBody>
        </p:sp>
        <p:sp>
          <p:nvSpPr>
            <p:cNvPr id="3106" name="Legend2" hidden="1"/>
            <p:cNvSpPr>
              <a:spLocks noChangeArrowheads="1"/>
            </p:cNvSpPr>
            <p:nvPr userDrawn="1"/>
          </p:nvSpPr>
          <p:spPr bwMode="auto">
            <a:xfrm>
              <a:off x="2771" y="2915"/>
              <a:ext cx="362" cy="115"/>
            </a:xfrm>
            <a:prstGeom prst="rect">
              <a:avLst/>
            </a:prstGeom>
            <a:noFill/>
            <a:ln w="9525">
              <a:noFill/>
              <a:miter lim="800000"/>
              <a:headEnd/>
              <a:tailEnd/>
            </a:ln>
            <a:effectLst/>
          </p:spPr>
          <p:txBody>
            <a:bodyPr wrap="none" lIns="0" tIns="0" rIns="0" bIns="0" anchor="ctr">
              <a:spAutoFit/>
            </a:bodyPr>
            <a:lstStyle/>
            <a:p>
              <a:pPr algn="l"/>
              <a:r>
                <a:rPr lang="en-US" sz="1200" dirty="0"/>
                <a:t>Legend2</a:t>
              </a:r>
            </a:p>
          </p:txBody>
        </p:sp>
        <p:sp>
          <p:nvSpPr>
            <p:cNvPr id="3107" name="Legend3" hidden="1"/>
            <p:cNvSpPr>
              <a:spLocks noChangeArrowheads="1"/>
            </p:cNvSpPr>
            <p:nvPr userDrawn="1"/>
          </p:nvSpPr>
          <p:spPr bwMode="auto">
            <a:xfrm>
              <a:off x="2771" y="3080"/>
              <a:ext cx="362" cy="115"/>
            </a:xfrm>
            <a:prstGeom prst="rect">
              <a:avLst/>
            </a:prstGeom>
            <a:noFill/>
            <a:ln w="9525">
              <a:noFill/>
              <a:miter lim="800000"/>
              <a:headEnd/>
              <a:tailEnd/>
            </a:ln>
            <a:effectLst/>
          </p:spPr>
          <p:txBody>
            <a:bodyPr wrap="none" lIns="0" tIns="0" rIns="0" bIns="0" anchor="ctr">
              <a:spAutoFit/>
            </a:bodyPr>
            <a:lstStyle/>
            <a:p>
              <a:pPr algn="l"/>
              <a:r>
                <a:rPr lang="en-US" sz="1200" dirty="0"/>
                <a:t>Legend3</a:t>
              </a:r>
            </a:p>
          </p:txBody>
        </p:sp>
      </p:grpSp>
      <p:grpSp>
        <p:nvGrpSpPr>
          <p:cNvPr id="3129" name="Sticker" hidden="1"/>
          <p:cNvGrpSpPr>
            <a:grpSpLocks/>
          </p:cNvGrpSpPr>
          <p:nvPr>
            <p:custDataLst>
              <p:tags r:id="rId14"/>
            </p:custDataLst>
          </p:nvPr>
        </p:nvGrpSpPr>
        <p:grpSpPr bwMode="auto">
          <a:xfrm>
            <a:off x="7829550" y="1095375"/>
            <a:ext cx="1093788" cy="209550"/>
            <a:chOff x="4817" y="376"/>
            <a:chExt cx="689" cy="132"/>
          </a:xfrm>
        </p:grpSpPr>
        <p:cxnSp>
          <p:nvCxnSpPr>
            <p:cNvPr id="3130" name="AutoShape 58" hidden="1"/>
            <p:cNvCxnSpPr>
              <a:cxnSpLocks noChangeShapeType="1"/>
              <a:stCxn id="3131" idx="4"/>
              <a:endCxn id="3131" idx="6"/>
            </p:cNvCxnSpPr>
            <p:nvPr userDrawn="1"/>
          </p:nvCxnSpPr>
          <p:spPr bwMode="auto">
            <a:xfrm>
              <a:off x="4817" y="508"/>
              <a:ext cx="689" cy="0"/>
            </a:xfrm>
            <a:prstGeom prst="straightConnector1">
              <a:avLst/>
            </a:prstGeom>
            <a:noFill/>
            <a:ln w="25400">
              <a:solidFill>
                <a:srgbClr val="808080"/>
              </a:solidFill>
              <a:round/>
              <a:headEnd/>
              <a:tailEnd/>
            </a:ln>
            <a:effectLst/>
          </p:spPr>
        </p:cxnSp>
        <p:sp>
          <p:nvSpPr>
            <p:cNvPr id="3131" name="AutoShape 59" hidden="1"/>
            <p:cNvSpPr>
              <a:spLocks noChangeArrowheads="1"/>
            </p:cNvSpPr>
            <p:nvPr userDrawn="1"/>
          </p:nvSpPr>
          <p:spPr bwMode="auto">
            <a:xfrm>
              <a:off x="4864" y="376"/>
              <a:ext cx="642" cy="132"/>
            </a:xfrm>
            <a:prstGeom prst="leftRightArrow">
              <a:avLst>
                <a:gd name="adj1" fmla="val 100000"/>
                <a:gd name="adj2" fmla="val 0"/>
              </a:avLst>
            </a:prstGeom>
            <a:noFill/>
            <a:ln w="9525" algn="ctr">
              <a:noFill/>
              <a:miter lim="800000"/>
              <a:headEnd/>
              <a:tailEnd/>
            </a:ln>
            <a:effectLst/>
          </p:spPr>
          <p:txBody>
            <a:bodyPr wrap="none" lIns="27432" tIns="0" rIns="0" bIns="27432">
              <a:spAutoFit/>
            </a:bodyPr>
            <a:lstStyle/>
            <a:p>
              <a:pPr algn="r" defTabSz="895350">
                <a:buClr>
                  <a:schemeClr val="tx2"/>
                </a:buClr>
              </a:pPr>
              <a:r>
                <a:rPr lang="en-US" sz="1200" dirty="0">
                  <a:solidFill>
                    <a:srgbClr val="808080"/>
                  </a:solidFill>
                </a:rPr>
                <a:t>ILLUSTRATIVE</a:t>
              </a:r>
            </a:p>
          </p:txBody>
        </p:sp>
        <p:cxnSp>
          <p:nvCxnSpPr>
            <p:cNvPr id="3132" name="AutoShape 60" hidden="1"/>
            <p:cNvCxnSpPr>
              <a:cxnSpLocks noChangeShapeType="1"/>
              <a:stCxn id="3131" idx="2"/>
              <a:endCxn id="3131" idx="4"/>
            </p:cNvCxnSpPr>
            <p:nvPr userDrawn="1"/>
          </p:nvCxnSpPr>
          <p:spPr bwMode="auto">
            <a:xfrm>
              <a:off x="4817" y="376"/>
              <a:ext cx="0" cy="132"/>
            </a:xfrm>
            <a:prstGeom prst="straightConnector1">
              <a:avLst/>
            </a:prstGeom>
            <a:noFill/>
            <a:ln w="9525">
              <a:solidFill>
                <a:srgbClr val="808080"/>
              </a:solidFill>
              <a:round/>
              <a:headEnd/>
              <a:tailEnd/>
            </a:ln>
            <a:effectLst/>
          </p:spPr>
        </p:cxnSp>
      </p:grpSp>
      <p:grpSp>
        <p:nvGrpSpPr>
          <p:cNvPr id="3108" name="LegendMoons" hidden="1"/>
          <p:cNvGrpSpPr>
            <a:grpSpLocks/>
          </p:cNvGrpSpPr>
          <p:nvPr>
            <p:custDataLst>
              <p:tags r:id="rId15"/>
            </p:custDataLst>
          </p:nvPr>
        </p:nvGrpSpPr>
        <p:grpSpPr bwMode="auto">
          <a:xfrm>
            <a:off x="8001000" y="1095375"/>
            <a:ext cx="908050" cy="1306513"/>
            <a:chOff x="1104" y="2704"/>
            <a:chExt cx="572" cy="823"/>
          </a:xfrm>
        </p:grpSpPr>
        <p:grpSp>
          <p:nvGrpSpPr>
            <p:cNvPr id="3109" name="MoonLegend1" hidden="1"/>
            <p:cNvGrpSpPr>
              <a:grpSpLocks noChangeAspect="1"/>
            </p:cNvGrpSpPr>
            <p:nvPr>
              <p:custDataLst>
                <p:tags r:id="rId16"/>
              </p:custDataLst>
            </p:nvPr>
          </p:nvGrpSpPr>
          <p:grpSpPr bwMode="auto">
            <a:xfrm>
              <a:off x="1104" y="2704"/>
              <a:ext cx="132" cy="132"/>
              <a:chOff x="4533" y="183"/>
              <a:chExt cx="144" cy="144"/>
            </a:xfrm>
          </p:grpSpPr>
          <p:sp>
            <p:nvSpPr>
              <p:cNvPr id="3110" name="Oval 38" hidden="1"/>
              <p:cNvSpPr>
                <a:spLocks noChangeAspect="1" noChangeArrowheads="1"/>
              </p:cNvSpPr>
              <p:nvPr>
                <p:custDataLst>
                  <p:tags r:id="rId29"/>
                </p:custDataLst>
              </p:nvPr>
            </p:nvSpPr>
            <p:spPr bwMode="blackWhite">
              <a:xfrm>
                <a:off x="4533" y="183"/>
                <a:ext cx="144" cy="144"/>
              </a:xfrm>
              <a:prstGeom prst="ellipse">
                <a:avLst/>
              </a:prstGeom>
              <a:solidFill>
                <a:schemeClr val="accent1"/>
              </a:solidFill>
              <a:ln w="9525">
                <a:solidFill>
                  <a:schemeClr val="tx1"/>
                </a:solidFill>
                <a:round/>
                <a:headEnd/>
                <a:tailEnd/>
              </a:ln>
              <a:effectLst/>
            </p:spPr>
            <p:txBody>
              <a:bodyPr wrap="none" anchor="ctr"/>
              <a:lstStyle/>
              <a:p>
                <a:endParaRPr lang="en-US" dirty="0"/>
              </a:p>
            </p:txBody>
          </p:sp>
          <p:sp>
            <p:nvSpPr>
              <p:cNvPr id="3111" name="Arc 39" hidden="1"/>
              <p:cNvSpPr>
                <a:spLocks noChangeAspect="1"/>
              </p:cNvSpPr>
              <p:nvPr>
                <p:custDataLst>
                  <p:tags r:id="rId30"/>
                </p:custDataLst>
              </p:nvPr>
            </p:nvSpPr>
            <p:spPr bwMode="black">
              <a:xfrm>
                <a:off x="4533" y="183"/>
                <a:ext cx="144" cy="144"/>
              </a:xfrm>
              <a:custGeom>
                <a:avLst/>
                <a:gdLst>
                  <a:gd name="G0" fmla="+- 21600 0 0"/>
                  <a:gd name="G1" fmla="+- 21600 0 0"/>
                  <a:gd name="G2" fmla="+- 21600 0 0"/>
                  <a:gd name="T0" fmla="*/ 21600 w 43200"/>
                  <a:gd name="T1" fmla="*/ 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path>
                  <a:path w="43200" h="43200" stroke="0" extrusionOk="0">
                    <a:moveTo>
                      <a:pt x="21599" y="0"/>
                    </a:moveTo>
                    <a:lnTo>
                      <a:pt x="21600" y="21600"/>
                    </a:lnTo>
                    <a:close/>
                  </a:path>
                </a:pathLst>
              </a:custGeom>
              <a:solidFill>
                <a:schemeClr val="folHlink"/>
              </a:solidFill>
              <a:ln w="9525">
                <a:solidFill>
                  <a:schemeClr val="tx1"/>
                </a:solidFill>
                <a:round/>
                <a:headEnd/>
                <a:tailEnd/>
              </a:ln>
              <a:effectLst/>
            </p:spPr>
            <p:txBody>
              <a:bodyPr wrap="none" anchor="ctr"/>
              <a:lstStyle/>
              <a:p>
                <a:endParaRPr lang="en-US" dirty="0"/>
              </a:p>
            </p:txBody>
          </p:sp>
        </p:grpSp>
        <p:grpSp>
          <p:nvGrpSpPr>
            <p:cNvPr id="3112" name="MoonLegend2" hidden="1"/>
            <p:cNvGrpSpPr>
              <a:grpSpLocks noChangeAspect="1"/>
            </p:cNvGrpSpPr>
            <p:nvPr>
              <p:custDataLst>
                <p:tags r:id="rId17"/>
              </p:custDataLst>
            </p:nvPr>
          </p:nvGrpSpPr>
          <p:grpSpPr bwMode="auto">
            <a:xfrm>
              <a:off x="1104" y="2876"/>
              <a:ext cx="132" cy="132"/>
              <a:chOff x="1694" y="2044"/>
              <a:chExt cx="160" cy="160"/>
            </a:xfrm>
          </p:grpSpPr>
          <p:sp>
            <p:nvSpPr>
              <p:cNvPr id="3113" name="Oval 41" hidden="1"/>
              <p:cNvSpPr>
                <a:spLocks noChangeAspect="1" noChangeArrowheads="1"/>
              </p:cNvSpPr>
              <p:nvPr>
                <p:custDataLst>
                  <p:tags r:id="rId27"/>
                </p:custDataLst>
              </p:nvPr>
            </p:nvSpPr>
            <p:spPr bwMode="blackWhite">
              <a:xfrm>
                <a:off x="1694" y="2044"/>
                <a:ext cx="160" cy="160"/>
              </a:xfrm>
              <a:prstGeom prst="ellipse">
                <a:avLst/>
              </a:prstGeom>
              <a:solidFill>
                <a:schemeClr val="accent1"/>
              </a:solidFill>
              <a:ln w="9525">
                <a:solidFill>
                  <a:schemeClr val="tx1"/>
                </a:solidFill>
                <a:round/>
                <a:headEnd/>
                <a:tailEnd/>
              </a:ln>
              <a:effectLst/>
            </p:spPr>
            <p:txBody>
              <a:bodyPr wrap="none" anchor="ctr"/>
              <a:lstStyle/>
              <a:p>
                <a:endParaRPr lang="en-US" dirty="0"/>
              </a:p>
            </p:txBody>
          </p:sp>
          <p:sp>
            <p:nvSpPr>
              <p:cNvPr id="3114" name="Arc 42" hidden="1"/>
              <p:cNvSpPr>
                <a:spLocks noChangeAspect="1"/>
              </p:cNvSpPr>
              <p:nvPr>
                <p:custDataLst>
                  <p:tags r:id="rId28"/>
                </p:custDataLst>
              </p:nvPr>
            </p:nvSpPr>
            <p:spPr bwMode="black">
              <a:xfrm>
                <a:off x="1774" y="2044"/>
                <a:ext cx="80" cy="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folHlink"/>
              </a:solidFill>
              <a:ln w="9525">
                <a:solidFill>
                  <a:schemeClr val="tx1"/>
                </a:solidFill>
                <a:round/>
                <a:headEnd/>
                <a:tailEnd/>
              </a:ln>
              <a:effectLst/>
            </p:spPr>
            <p:txBody>
              <a:bodyPr wrap="none" anchor="ctr"/>
              <a:lstStyle/>
              <a:p>
                <a:endParaRPr lang="en-US" dirty="0"/>
              </a:p>
            </p:txBody>
          </p:sp>
        </p:grpSp>
        <p:grpSp>
          <p:nvGrpSpPr>
            <p:cNvPr id="3115" name="MoonLegend3" hidden="1"/>
            <p:cNvGrpSpPr>
              <a:grpSpLocks noChangeAspect="1"/>
            </p:cNvGrpSpPr>
            <p:nvPr>
              <p:custDataLst>
                <p:tags r:id="rId18"/>
              </p:custDataLst>
            </p:nvPr>
          </p:nvGrpSpPr>
          <p:grpSpPr bwMode="auto">
            <a:xfrm>
              <a:off x="1104" y="3049"/>
              <a:ext cx="132" cy="132"/>
              <a:chOff x="4495" y="897"/>
              <a:chExt cx="160" cy="160"/>
            </a:xfrm>
          </p:grpSpPr>
          <p:sp>
            <p:nvSpPr>
              <p:cNvPr id="3116" name="Oval 44" hidden="1"/>
              <p:cNvSpPr>
                <a:spLocks noChangeAspect="1" noChangeArrowheads="1"/>
              </p:cNvSpPr>
              <p:nvPr>
                <p:custDataLst>
                  <p:tags r:id="rId25"/>
                </p:custDataLst>
              </p:nvPr>
            </p:nvSpPr>
            <p:spPr bwMode="blackWhite">
              <a:xfrm>
                <a:off x="4495" y="897"/>
                <a:ext cx="160" cy="160"/>
              </a:xfrm>
              <a:prstGeom prst="ellipse">
                <a:avLst/>
              </a:prstGeom>
              <a:solidFill>
                <a:schemeClr val="accent1"/>
              </a:solidFill>
              <a:ln w="9525">
                <a:solidFill>
                  <a:schemeClr val="tx1"/>
                </a:solidFill>
                <a:round/>
                <a:headEnd/>
                <a:tailEnd/>
              </a:ln>
              <a:effectLst/>
            </p:spPr>
            <p:txBody>
              <a:bodyPr wrap="none" anchor="ctr"/>
              <a:lstStyle/>
              <a:p>
                <a:endParaRPr lang="en-US" dirty="0"/>
              </a:p>
            </p:txBody>
          </p:sp>
          <p:sp>
            <p:nvSpPr>
              <p:cNvPr id="3117" name="Arc 45" hidden="1"/>
              <p:cNvSpPr>
                <a:spLocks noChangeAspect="1"/>
              </p:cNvSpPr>
              <p:nvPr>
                <p:custDataLst>
                  <p:tags r:id="rId26"/>
                </p:custDataLst>
              </p:nvPr>
            </p:nvSpPr>
            <p:spPr bwMode="black">
              <a:xfrm>
                <a:off x="4575" y="897"/>
                <a:ext cx="80" cy="160"/>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chemeClr val="folHlink"/>
              </a:solidFill>
              <a:ln w="9525">
                <a:solidFill>
                  <a:schemeClr val="tx1"/>
                </a:solidFill>
                <a:round/>
                <a:headEnd/>
                <a:tailEnd/>
              </a:ln>
              <a:effectLst/>
            </p:spPr>
            <p:txBody>
              <a:bodyPr wrap="none" anchor="ctr"/>
              <a:lstStyle/>
              <a:p>
                <a:endParaRPr lang="en-US" dirty="0"/>
              </a:p>
            </p:txBody>
          </p:sp>
        </p:grpSp>
        <p:grpSp>
          <p:nvGrpSpPr>
            <p:cNvPr id="3118" name="MoonLegend4" hidden="1"/>
            <p:cNvGrpSpPr>
              <a:grpSpLocks noChangeAspect="1"/>
            </p:cNvGrpSpPr>
            <p:nvPr>
              <p:custDataLst>
                <p:tags r:id="rId19"/>
              </p:custDataLst>
            </p:nvPr>
          </p:nvGrpSpPr>
          <p:grpSpPr bwMode="auto">
            <a:xfrm>
              <a:off x="1104" y="3222"/>
              <a:ext cx="132" cy="132"/>
              <a:chOff x="4495" y="1198"/>
              <a:chExt cx="160" cy="160"/>
            </a:xfrm>
          </p:grpSpPr>
          <p:sp>
            <p:nvSpPr>
              <p:cNvPr id="3119" name="Oval 47" hidden="1"/>
              <p:cNvSpPr>
                <a:spLocks noChangeAspect="1" noChangeArrowheads="1"/>
              </p:cNvSpPr>
              <p:nvPr>
                <p:custDataLst>
                  <p:tags r:id="rId23"/>
                </p:custDataLst>
              </p:nvPr>
            </p:nvSpPr>
            <p:spPr bwMode="blackWhite">
              <a:xfrm>
                <a:off x="4495" y="1198"/>
                <a:ext cx="160" cy="160"/>
              </a:xfrm>
              <a:prstGeom prst="ellipse">
                <a:avLst/>
              </a:prstGeom>
              <a:solidFill>
                <a:schemeClr val="accent1"/>
              </a:solidFill>
              <a:ln w="9525">
                <a:solidFill>
                  <a:schemeClr val="tx1"/>
                </a:solidFill>
                <a:round/>
                <a:headEnd/>
                <a:tailEnd/>
              </a:ln>
              <a:effectLst/>
            </p:spPr>
            <p:txBody>
              <a:bodyPr wrap="none" anchor="ctr"/>
              <a:lstStyle/>
              <a:p>
                <a:endParaRPr lang="en-US" dirty="0"/>
              </a:p>
            </p:txBody>
          </p:sp>
          <p:sp>
            <p:nvSpPr>
              <p:cNvPr id="3120" name="Arc 48" hidden="1"/>
              <p:cNvSpPr>
                <a:spLocks noChangeAspect="1"/>
              </p:cNvSpPr>
              <p:nvPr>
                <p:custDataLst>
                  <p:tags r:id="rId24"/>
                </p:custDataLst>
              </p:nvPr>
            </p:nvSpPr>
            <p:spPr bwMode="black">
              <a:xfrm>
                <a:off x="4495" y="1198"/>
                <a:ext cx="160" cy="160"/>
              </a:xfrm>
              <a:custGeom>
                <a:avLst/>
                <a:gdLst>
                  <a:gd name="G0" fmla="+- 21600 0 0"/>
                  <a:gd name="G1" fmla="+- 21600 0 0"/>
                  <a:gd name="G2" fmla="+- 21600 0 0"/>
                  <a:gd name="T0" fmla="*/ 21600 w 43200"/>
                  <a:gd name="T1" fmla="*/ 0 h 43200"/>
                  <a:gd name="T2" fmla="*/ 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solidFill>
                <a:schemeClr val="folHlink"/>
              </a:solidFill>
              <a:ln w="9525">
                <a:solidFill>
                  <a:schemeClr val="tx1"/>
                </a:solidFill>
                <a:round/>
                <a:headEnd/>
                <a:tailEnd/>
              </a:ln>
              <a:effectLst/>
            </p:spPr>
            <p:txBody>
              <a:bodyPr wrap="none" anchor="ctr"/>
              <a:lstStyle/>
              <a:p>
                <a:endParaRPr lang="en-US" dirty="0"/>
              </a:p>
            </p:txBody>
          </p:sp>
        </p:grpSp>
        <p:grpSp>
          <p:nvGrpSpPr>
            <p:cNvPr id="3121" name="MoonLegend5" hidden="1"/>
            <p:cNvGrpSpPr>
              <a:grpSpLocks noChangeAspect="1"/>
            </p:cNvGrpSpPr>
            <p:nvPr>
              <p:custDataLst>
                <p:tags r:id="rId20"/>
              </p:custDataLst>
            </p:nvPr>
          </p:nvGrpSpPr>
          <p:grpSpPr bwMode="auto">
            <a:xfrm>
              <a:off x="1104" y="3395"/>
              <a:ext cx="132" cy="132"/>
              <a:chOff x="4495" y="1440"/>
              <a:chExt cx="160" cy="160"/>
            </a:xfrm>
          </p:grpSpPr>
          <p:sp>
            <p:nvSpPr>
              <p:cNvPr id="3122" name="Oval 50" hidden="1"/>
              <p:cNvSpPr>
                <a:spLocks noChangeAspect="1" noChangeArrowheads="1"/>
              </p:cNvSpPr>
              <p:nvPr>
                <p:custDataLst>
                  <p:tags r:id="rId21"/>
                </p:custDataLst>
              </p:nvPr>
            </p:nvSpPr>
            <p:spPr bwMode="blackWhite">
              <a:xfrm>
                <a:off x="4495" y="1440"/>
                <a:ext cx="160" cy="160"/>
              </a:xfrm>
              <a:prstGeom prst="ellipse">
                <a:avLst/>
              </a:prstGeom>
              <a:solidFill>
                <a:schemeClr val="accent1"/>
              </a:solidFill>
              <a:ln w="9525">
                <a:solidFill>
                  <a:schemeClr val="tx1"/>
                </a:solidFill>
                <a:round/>
                <a:headEnd/>
                <a:tailEnd/>
              </a:ln>
              <a:effectLst/>
            </p:spPr>
            <p:txBody>
              <a:bodyPr wrap="none" anchor="ctr"/>
              <a:lstStyle/>
              <a:p>
                <a:endParaRPr lang="en-US" dirty="0"/>
              </a:p>
            </p:txBody>
          </p:sp>
          <p:sp>
            <p:nvSpPr>
              <p:cNvPr id="3123" name="Oval 51" hidden="1"/>
              <p:cNvSpPr>
                <a:spLocks noChangeAspect="1" noChangeArrowheads="1"/>
              </p:cNvSpPr>
              <p:nvPr>
                <p:custDataLst>
                  <p:tags r:id="rId22"/>
                </p:custDataLst>
              </p:nvPr>
            </p:nvSpPr>
            <p:spPr bwMode="black">
              <a:xfrm>
                <a:off x="4495" y="1440"/>
                <a:ext cx="160" cy="160"/>
              </a:xfrm>
              <a:prstGeom prst="ellipse">
                <a:avLst/>
              </a:prstGeom>
              <a:solidFill>
                <a:schemeClr val="folHlink"/>
              </a:solidFill>
              <a:ln w="9525">
                <a:solidFill>
                  <a:schemeClr val="tx1"/>
                </a:solidFill>
                <a:round/>
                <a:headEnd/>
                <a:tailEnd/>
              </a:ln>
              <a:effectLst/>
            </p:spPr>
            <p:txBody>
              <a:bodyPr wrap="none" anchor="ctr"/>
              <a:lstStyle/>
              <a:p>
                <a:endParaRPr lang="en-US" dirty="0"/>
              </a:p>
            </p:txBody>
          </p:sp>
        </p:grpSp>
        <p:sp>
          <p:nvSpPr>
            <p:cNvPr id="3124" name="Legend1" hidden="1"/>
            <p:cNvSpPr>
              <a:spLocks noChangeArrowheads="1"/>
            </p:cNvSpPr>
            <p:nvPr userDrawn="1"/>
          </p:nvSpPr>
          <p:spPr bwMode="auto">
            <a:xfrm>
              <a:off x="1314" y="2712"/>
              <a:ext cx="362" cy="115"/>
            </a:xfrm>
            <a:prstGeom prst="rect">
              <a:avLst/>
            </a:prstGeom>
            <a:noFill/>
            <a:ln w="9525">
              <a:noFill/>
              <a:miter lim="800000"/>
              <a:headEnd/>
              <a:tailEnd/>
            </a:ln>
            <a:effectLst/>
          </p:spPr>
          <p:txBody>
            <a:bodyPr wrap="none" lIns="0" tIns="0" rIns="0" bIns="0" anchor="ctr">
              <a:spAutoFit/>
            </a:bodyPr>
            <a:lstStyle/>
            <a:p>
              <a:pPr algn="l"/>
              <a:r>
                <a:rPr lang="en-US" sz="1200" dirty="0"/>
                <a:t>Legend1</a:t>
              </a:r>
            </a:p>
          </p:txBody>
        </p:sp>
        <p:sp>
          <p:nvSpPr>
            <p:cNvPr id="3125" name="Legend2" hidden="1"/>
            <p:cNvSpPr>
              <a:spLocks noChangeArrowheads="1"/>
            </p:cNvSpPr>
            <p:nvPr userDrawn="1"/>
          </p:nvSpPr>
          <p:spPr bwMode="auto">
            <a:xfrm>
              <a:off x="1314" y="2885"/>
              <a:ext cx="362" cy="115"/>
            </a:xfrm>
            <a:prstGeom prst="rect">
              <a:avLst/>
            </a:prstGeom>
            <a:noFill/>
            <a:ln w="9525">
              <a:noFill/>
              <a:miter lim="800000"/>
              <a:headEnd/>
              <a:tailEnd/>
            </a:ln>
            <a:effectLst/>
          </p:spPr>
          <p:txBody>
            <a:bodyPr wrap="none" lIns="0" tIns="0" rIns="0" bIns="0" anchor="ctr">
              <a:spAutoFit/>
            </a:bodyPr>
            <a:lstStyle/>
            <a:p>
              <a:pPr algn="l"/>
              <a:r>
                <a:rPr lang="en-US" sz="1200" dirty="0"/>
                <a:t>Legend2</a:t>
              </a:r>
            </a:p>
          </p:txBody>
        </p:sp>
        <p:sp>
          <p:nvSpPr>
            <p:cNvPr id="3126" name="Legend3" hidden="1"/>
            <p:cNvSpPr>
              <a:spLocks noChangeArrowheads="1"/>
            </p:cNvSpPr>
            <p:nvPr userDrawn="1"/>
          </p:nvSpPr>
          <p:spPr bwMode="auto">
            <a:xfrm>
              <a:off x="1314" y="3058"/>
              <a:ext cx="362" cy="115"/>
            </a:xfrm>
            <a:prstGeom prst="rect">
              <a:avLst/>
            </a:prstGeom>
            <a:noFill/>
            <a:ln w="9525">
              <a:noFill/>
              <a:miter lim="800000"/>
              <a:headEnd/>
              <a:tailEnd/>
            </a:ln>
            <a:effectLst/>
          </p:spPr>
          <p:txBody>
            <a:bodyPr wrap="none" lIns="0" tIns="0" rIns="0" bIns="0" anchor="ctr">
              <a:spAutoFit/>
            </a:bodyPr>
            <a:lstStyle/>
            <a:p>
              <a:pPr algn="l"/>
              <a:r>
                <a:rPr lang="en-US" sz="1200" dirty="0"/>
                <a:t>Legend3</a:t>
              </a:r>
            </a:p>
          </p:txBody>
        </p:sp>
        <p:sp>
          <p:nvSpPr>
            <p:cNvPr id="3127" name="Legend4" hidden="1"/>
            <p:cNvSpPr>
              <a:spLocks noChangeArrowheads="1"/>
            </p:cNvSpPr>
            <p:nvPr userDrawn="1"/>
          </p:nvSpPr>
          <p:spPr bwMode="auto">
            <a:xfrm>
              <a:off x="1314" y="3231"/>
              <a:ext cx="362" cy="115"/>
            </a:xfrm>
            <a:prstGeom prst="rect">
              <a:avLst/>
            </a:prstGeom>
            <a:noFill/>
            <a:ln w="9525">
              <a:noFill/>
              <a:miter lim="800000"/>
              <a:headEnd/>
              <a:tailEnd/>
            </a:ln>
            <a:effectLst/>
          </p:spPr>
          <p:txBody>
            <a:bodyPr wrap="none" lIns="0" tIns="0" rIns="0" bIns="0" anchor="ctr">
              <a:spAutoFit/>
            </a:bodyPr>
            <a:lstStyle/>
            <a:p>
              <a:pPr algn="l"/>
              <a:r>
                <a:rPr lang="en-US" sz="1200" dirty="0"/>
                <a:t>Legend4</a:t>
              </a:r>
            </a:p>
          </p:txBody>
        </p:sp>
        <p:sp>
          <p:nvSpPr>
            <p:cNvPr id="3128" name="Legend5" hidden="1"/>
            <p:cNvSpPr>
              <a:spLocks noChangeArrowheads="1"/>
            </p:cNvSpPr>
            <p:nvPr userDrawn="1"/>
          </p:nvSpPr>
          <p:spPr bwMode="auto">
            <a:xfrm>
              <a:off x="1314" y="3404"/>
              <a:ext cx="362" cy="115"/>
            </a:xfrm>
            <a:prstGeom prst="rect">
              <a:avLst/>
            </a:prstGeom>
            <a:noFill/>
            <a:ln w="9525">
              <a:noFill/>
              <a:miter lim="800000"/>
              <a:headEnd/>
              <a:tailEnd/>
            </a:ln>
            <a:effectLst/>
          </p:spPr>
          <p:txBody>
            <a:bodyPr wrap="none" lIns="0" tIns="0" rIns="0" bIns="0" anchor="ctr">
              <a:spAutoFit/>
            </a:bodyPr>
            <a:lstStyle/>
            <a:p>
              <a:pPr algn="l"/>
              <a:r>
                <a:rPr lang="en-US" sz="1200" dirty="0"/>
                <a:t>Legend5</a:t>
              </a:r>
            </a:p>
          </p:txBody>
        </p:sp>
      </p:grpSp>
      <p:sp>
        <p:nvSpPr>
          <p:cNvPr id="3141" name="Rectangle 69"/>
          <p:cNvSpPr>
            <a:spLocks noGrp="1" noChangeArrowheads="1"/>
          </p:cNvSpPr>
          <p:nvPr>
            <p:ph type="body" idx="1"/>
          </p:nvPr>
        </p:nvSpPr>
        <p:spPr bwMode="auto">
          <a:xfrm>
            <a:off x="2038350" y="2079625"/>
            <a:ext cx="4302125" cy="122237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47" name="doc id"/>
          <p:cNvSpPr>
            <a:spLocks noChangeArrowheads="1"/>
          </p:cNvSpPr>
          <p:nvPr/>
        </p:nvSpPr>
        <p:spPr bwMode="auto">
          <a:xfrm>
            <a:off x="8264525" y="36513"/>
            <a:ext cx="657225" cy="122237"/>
          </a:xfrm>
          <a:prstGeom prst="rect">
            <a:avLst/>
          </a:prstGeom>
          <a:noFill/>
          <a:ln w="9525">
            <a:noFill/>
            <a:miter lim="800000"/>
            <a:headEnd/>
            <a:tailEnd/>
          </a:ln>
          <a:effectLst/>
        </p:spPr>
        <p:txBody>
          <a:bodyPr wrap="none" lIns="0" tIns="0" rIns="0" bIns="0"/>
          <a:lstStyle/>
          <a:p>
            <a:pPr algn="r" defTabSz="895350"/>
            <a:endParaRPr lang="en-US" sz="800" dirty="0">
              <a:solidFill>
                <a:srgbClr val="000000"/>
              </a:solidFill>
            </a:endParaRPr>
          </a:p>
        </p:txBody>
      </p:sp>
      <p:sp>
        <p:nvSpPr>
          <p:cNvPr id="3148" name="Line 76"/>
          <p:cNvSpPr>
            <a:spLocks noChangeShapeType="1"/>
          </p:cNvSpPr>
          <p:nvPr/>
        </p:nvSpPr>
        <p:spPr bwMode="auto">
          <a:xfrm>
            <a:off x="188913" y="1009650"/>
            <a:ext cx="8777287" cy="0"/>
          </a:xfrm>
          <a:prstGeom prst="line">
            <a:avLst/>
          </a:prstGeom>
          <a:noFill/>
          <a:ln w="25400">
            <a:solidFill>
              <a:srgbClr val="7F7F7F"/>
            </a:solidFill>
            <a:round/>
            <a:headEnd/>
            <a:tailEnd/>
          </a:ln>
          <a:effectLst/>
        </p:spPr>
        <p:txBody>
          <a:bodyPr/>
          <a:lstStyle/>
          <a:p>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Lst>
  <p:hf hdr="0" ftr="0" dt="0"/>
  <p:txStyles>
    <p:titleStyle>
      <a:lvl1pPr algn="l" rtl="0" eaLnBrk="0" fontAlgn="base" hangingPunct="0">
        <a:spcBef>
          <a:spcPct val="0"/>
        </a:spcBef>
        <a:spcAft>
          <a:spcPct val="0"/>
        </a:spcAft>
        <a:defRPr sz="2400" b="1">
          <a:solidFill>
            <a:schemeClr val="tx2"/>
          </a:solidFill>
          <a:latin typeface="Tahoma" pitchFamily="34" charset="0"/>
          <a:ea typeface="+mj-ea"/>
          <a:cs typeface="Tahoma" pitchFamily="34" charset="0"/>
        </a:defRPr>
      </a:lvl1pPr>
      <a:lvl2pPr algn="l" rtl="0" eaLnBrk="0" fontAlgn="base" hangingPunct="0">
        <a:spcBef>
          <a:spcPct val="0"/>
        </a:spcBef>
        <a:spcAft>
          <a:spcPct val="0"/>
        </a:spcAft>
        <a:defRPr sz="2400" b="1">
          <a:solidFill>
            <a:schemeClr val="tx2"/>
          </a:solidFill>
          <a:latin typeface="Tahoma" pitchFamily="34" charset="0"/>
          <a:cs typeface="Tahoma" pitchFamily="34" charset="0"/>
        </a:defRPr>
      </a:lvl2pPr>
      <a:lvl3pPr algn="l" rtl="0" eaLnBrk="0" fontAlgn="base" hangingPunct="0">
        <a:spcBef>
          <a:spcPct val="0"/>
        </a:spcBef>
        <a:spcAft>
          <a:spcPct val="0"/>
        </a:spcAft>
        <a:defRPr sz="2400" b="1">
          <a:solidFill>
            <a:schemeClr val="tx2"/>
          </a:solidFill>
          <a:latin typeface="Tahoma" pitchFamily="34" charset="0"/>
          <a:cs typeface="Tahoma" pitchFamily="34" charset="0"/>
        </a:defRPr>
      </a:lvl3pPr>
      <a:lvl4pPr algn="l" rtl="0" eaLnBrk="0" fontAlgn="base" hangingPunct="0">
        <a:spcBef>
          <a:spcPct val="0"/>
        </a:spcBef>
        <a:spcAft>
          <a:spcPct val="0"/>
        </a:spcAft>
        <a:defRPr sz="2400" b="1">
          <a:solidFill>
            <a:schemeClr val="tx2"/>
          </a:solidFill>
          <a:latin typeface="Tahoma" pitchFamily="34" charset="0"/>
          <a:cs typeface="Tahoma" pitchFamily="34" charset="0"/>
        </a:defRPr>
      </a:lvl4pPr>
      <a:lvl5pPr algn="l" rtl="0" eaLnBrk="0" fontAlgn="base" hangingPunct="0">
        <a:spcBef>
          <a:spcPct val="0"/>
        </a:spcBef>
        <a:spcAft>
          <a:spcPct val="0"/>
        </a:spcAft>
        <a:defRPr sz="2400" b="1">
          <a:solidFill>
            <a:schemeClr val="tx2"/>
          </a:solidFill>
          <a:latin typeface="Tahoma" pitchFamily="34" charset="0"/>
          <a:cs typeface="Tahoma" pitchFamily="34" charset="0"/>
        </a:defRPr>
      </a:lvl5pPr>
      <a:lvl6pPr marL="457200" algn="l" rtl="0" fontAlgn="base">
        <a:spcBef>
          <a:spcPct val="0"/>
        </a:spcBef>
        <a:spcAft>
          <a:spcPct val="0"/>
        </a:spcAft>
        <a:defRPr sz="3600">
          <a:solidFill>
            <a:schemeClr val="tx2"/>
          </a:solidFill>
          <a:latin typeface="Tahoma" pitchFamily="34" charset="0"/>
        </a:defRPr>
      </a:lvl6pPr>
      <a:lvl7pPr marL="914400" algn="l" rtl="0" fontAlgn="base">
        <a:spcBef>
          <a:spcPct val="0"/>
        </a:spcBef>
        <a:spcAft>
          <a:spcPct val="0"/>
        </a:spcAft>
        <a:defRPr sz="3600">
          <a:solidFill>
            <a:schemeClr val="tx2"/>
          </a:solidFill>
          <a:latin typeface="Tahoma" pitchFamily="34" charset="0"/>
        </a:defRPr>
      </a:lvl7pPr>
      <a:lvl8pPr marL="1371600" algn="l" rtl="0" fontAlgn="base">
        <a:spcBef>
          <a:spcPct val="0"/>
        </a:spcBef>
        <a:spcAft>
          <a:spcPct val="0"/>
        </a:spcAft>
        <a:defRPr sz="3600">
          <a:solidFill>
            <a:schemeClr val="tx2"/>
          </a:solidFill>
          <a:latin typeface="Tahoma" pitchFamily="34" charset="0"/>
        </a:defRPr>
      </a:lvl8pPr>
      <a:lvl9pPr marL="1828800" algn="l" rtl="0" fontAlgn="base">
        <a:spcBef>
          <a:spcPct val="0"/>
        </a:spcBef>
        <a:spcAft>
          <a:spcPct val="0"/>
        </a:spcAft>
        <a:defRPr sz="3600">
          <a:solidFill>
            <a:schemeClr val="tx2"/>
          </a:solidFill>
          <a:latin typeface="Tahoma" pitchFamily="34" charset="0"/>
        </a:defRPr>
      </a:lvl9pPr>
    </p:titleStyle>
    <p:body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Tahoma" pitchFamily="34"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Tahoma" pitchFamily="34"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Tahoma" pitchFamily="34"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Tahoma" pitchFamily="34" charset="0"/>
        <a:buChar char="-"/>
        <a:defRPr sz="1600">
          <a:solidFill>
            <a:schemeClr val="tx1"/>
          </a:solidFill>
          <a:latin typeface="+mn-lt"/>
        </a:defRPr>
      </a:lvl5pPr>
      <a:lvl6pPr marL="2343150" indent="-285750" algn="l" rtl="0" fontAlgn="base">
        <a:spcBef>
          <a:spcPct val="50000"/>
        </a:spcBef>
        <a:spcAft>
          <a:spcPct val="0"/>
        </a:spcAft>
        <a:buClr>
          <a:srgbClr val="660066"/>
        </a:buClr>
        <a:buChar char="»"/>
        <a:defRPr>
          <a:solidFill>
            <a:schemeClr val="tx1"/>
          </a:solidFill>
          <a:latin typeface="+mn-lt"/>
        </a:defRPr>
      </a:lvl6pPr>
      <a:lvl7pPr marL="2800350" indent="-285750" algn="l" rtl="0" fontAlgn="base">
        <a:spcBef>
          <a:spcPct val="50000"/>
        </a:spcBef>
        <a:spcAft>
          <a:spcPct val="0"/>
        </a:spcAft>
        <a:buClr>
          <a:srgbClr val="660066"/>
        </a:buClr>
        <a:buChar char="»"/>
        <a:defRPr>
          <a:solidFill>
            <a:schemeClr val="tx1"/>
          </a:solidFill>
          <a:latin typeface="+mn-lt"/>
        </a:defRPr>
      </a:lvl7pPr>
      <a:lvl8pPr marL="3257550" indent="-285750" algn="l" rtl="0" fontAlgn="base">
        <a:spcBef>
          <a:spcPct val="50000"/>
        </a:spcBef>
        <a:spcAft>
          <a:spcPct val="0"/>
        </a:spcAft>
        <a:buClr>
          <a:srgbClr val="660066"/>
        </a:buClr>
        <a:buChar char="»"/>
        <a:defRPr>
          <a:solidFill>
            <a:schemeClr val="tx1"/>
          </a:solidFill>
          <a:latin typeface="+mn-lt"/>
        </a:defRPr>
      </a:lvl8pPr>
      <a:lvl9pPr marL="3714750" indent="-285750" algn="l" rtl="0" fontAlgn="base">
        <a:spcBef>
          <a:spcPct val="50000"/>
        </a:spcBef>
        <a:spcAft>
          <a:spcPct val="0"/>
        </a:spcAft>
        <a:buClr>
          <a:srgbClr val="660066"/>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7DCD6890-754F-4BCD-9B0D-46B5102D6845}" type="datetimeFigureOut">
              <a:rPr lang="en-US" smtClean="0">
                <a:solidFill>
                  <a:prstClr val="black">
                    <a:tint val="75000"/>
                  </a:prstClr>
                </a:solidFill>
                <a:latin typeface="Calibri"/>
              </a:rPr>
              <a:pPr fontAlgn="auto">
                <a:spcBef>
                  <a:spcPts val="0"/>
                </a:spcBef>
                <a:spcAft>
                  <a:spcPts val="0"/>
                </a:spcAft>
              </a:pPr>
              <a:t>3/4/2022</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3DE077C-BA77-4591-875D-3CE6B3FAF7AD}"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pic>
        <p:nvPicPr>
          <p:cNvPr id="7" name="Picture 6" descr="AMS-PAR_LogoSmall_RGB.jpg"/>
          <p:cNvPicPr>
            <a:picLocks noChangeAspect="1"/>
          </p:cNvPicPr>
          <p:nvPr userDrawn="1"/>
        </p:nvPicPr>
        <p:blipFill>
          <a:blip r:embed="rId13" cstate="print"/>
          <a:srcRect/>
          <a:stretch>
            <a:fillRect/>
          </a:stretch>
        </p:blipFill>
        <p:spPr bwMode="auto">
          <a:xfrm>
            <a:off x="6858000" y="304800"/>
            <a:ext cx="1828800" cy="514350"/>
          </a:xfrm>
          <a:prstGeom prst="rect">
            <a:avLst/>
          </a:prstGeom>
          <a:noFill/>
          <a:ln w="9525">
            <a:noFill/>
            <a:miter lim="800000"/>
            <a:headEnd/>
            <a:tailEnd/>
          </a:ln>
        </p:spPr>
      </p:pic>
      <p:cxnSp>
        <p:nvCxnSpPr>
          <p:cNvPr id="8" name="Straight Connector 7"/>
          <p:cNvCxnSpPr/>
          <p:nvPr userDrawn="1"/>
        </p:nvCxnSpPr>
        <p:spPr>
          <a:xfrm>
            <a:off x="457200" y="990600"/>
            <a:ext cx="8229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6656490"/>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7.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1.jpeg"/><Relationship Id="rId5" Type="http://schemas.openxmlformats.org/officeDocument/2006/relationships/oleObject" Target="../embeddings/oleObject3.bin"/><Relationship Id="rId4"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8.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1.jpeg"/><Relationship Id="rId5" Type="http://schemas.openxmlformats.org/officeDocument/2006/relationships/oleObject" Target="../embeddings/oleObject4.bin"/><Relationship Id="rId4"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9.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1.jpeg"/><Relationship Id="rId5" Type="http://schemas.openxmlformats.org/officeDocument/2006/relationships/oleObject" Target="../embeddings/oleObject5.bin"/><Relationship Id="rId4"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tags" Target="../tags/tag3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36.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57213" y="2665294"/>
            <a:ext cx="7772400" cy="800219"/>
          </a:xfrm>
        </p:spPr>
        <p:txBody>
          <a:bodyPr/>
          <a:lstStyle/>
          <a:p>
            <a:r>
              <a:rPr lang="en-US" dirty="0">
                <a:latin typeface="Century Schoolbook"/>
              </a:rPr>
              <a:t>Vendor Auditing Program</a:t>
            </a:r>
            <a:br>
              <a:rPr lang="en-US" dirty="0">
                <a:latin typeface="Century Schoolbook"/>
              </a:rPr>
            </a:br>
            <a:r>
              <a:rPr lang="en-US" sz="1800" dirty="0">
                <a:latin typeface="Century Schoolbook"/>
              </a:rPr>
              <a:t>Implementing Best Practices</a:t>
            </a:r>
          </a:p>
        </p:txBody>
      </p:sp>
      <p:sp>
        <p:nvSpPr>
          <p:cNvPr id="4" name="Subtitle 3"/>
          <p:cNvSpPr>
            <a:spLocks noGrp="1"/>
          </p:cNvSpPr>
          <p:nvPr>
            <p:ph type="subTitle" idx="1"/>
          </p:nvPr>
        </p:nvSpPr>
        <p:spPr>
          <a:xfrm>
            <a:off x="557213" y="3678238"/>
            <a:ext cx="7772400" cy="492443"/>
          </a:xfrm>
        </p:spPr>
        <p:txBody>
          <a:bodyPr/>
          <a:lstStyle/>
          <a:p>
            <a:r>
              <a:rPr lang="en-US" dirty="0">
                <a:latin typeface="Century Schoolbook"/>
              </a:rPr>
              <a:t>PASSA Audit Committee </a:t>
            </a:r>
          </a:p>
          <a:p>
            <a:r>
              <a:rPr lang="en-US">
                <a:latin typeface="Century Schoolbook"/>
              </a:rPr>
              <a:t>March 2022</a:t>
            </a:r>
            <a:endParaRPr lang="en-US" dirty="0">
              <a:latin typeface="Century Schoolbook"/>
            </a:endParaRPr>
          </a:p>
        </p:txBody>
      </p:sp>
      <p:sp>
        <p:nvSpPr>
          <p:cNvPr id="6" name="TextBox 5"/>
          <p:cNvSpPr txBox="1"/>
          <p:nvPr/>
        </p:nvSpPr>
        <p:spPr>
          <a:xfrm>
            <a:off x="466724" y="5304502"/>
            <a:ext cx="4774015" cy="738664"/>
          </a:xfrm>
          <a:prstGeom prst="rect">
            <a:avLst/>
          </a:prstGeom>
          <a:noFill/>
        </p:spPr>
        <p:txBody>
          <a:bodyPr wrap="square" rtlCol="0">
            <a:spAutoFit/>
          </a:bodyPr>
          <a:lstStyle/>
          <a:p>
            <a:pPr algn="l"/>
            <a:r>
              <a:rPr lang="en-US" sz="1400" dirty="0">
                <a:latin typeface="Century Schoolbook"/>
              </a:rPr>
              <a:t>Kim Goodwin</a:t>
            </a:r>
          </a:p>
          <a:p>
            <a:pPr algn="l"/>
            <a:r>
              <a:rPr lang="en-US" sz="1400" i="1" dirty="0">
                <a:latin typeface="Century Schoolbook"/>
              </a:rPr>
              <a:t>AMS-PAR Audit Manager</a:t>
            </a:r>
          </a:p>
          <a:p>
            <a:pPr algn="l"/>
            <a:endParaRPr lang="en-US" sz="1400" i="1" dirty="0">
              <a:latin typeface="Century Schoolbook"/>
            </a:endParaRPr>
          </a:p>
        </p:txBody>
      </p:sp>
      <p:pic>
        <p:nvPicPr>
          <p:cNvPr id="5" name="Picture 4" descr="AMS-PAR_LogoSmall_RGB.jpg"/>
          <p:cNvPicPr>
            <a:picLocks noChangeAspect="1"/>
          </p:cNvPicPr>
          <p:nvPr/>
        </p:nvPicPr>
        <p:blipFill>
          <a:blip r:embed="rId2" cstate="print"/>
          <a:srcRect/>
          <a:stretch>
            <a:fillRect/>
          </a:stretch>
        </p:blipFill>
        <p:spPr bwMode="auto">
          <a:xfrm>
            <a:off x="6279152" y="5790922"/>
            <a:ext cx="2428911" cy="683131"/>
          </a:xfrm>
          <a:prstGeom prst="rect">
            <a:avLst/>
          </a:prstGeom>
          <a:noFill/>
          <a:ln w="9525">
            <a:noFill/>
            <a:miter lim="800000"/>
            <a:headEnd/>
            <a:tailEnd/>
          </a:ln>
        </p:spPr>
      </p:pic>
    </p:spTree>
    <p:extLst>
      <p:ext uri="{BB962C8B-B14F-4D97-AF65-F5344CB8AC3E}">
        <p14:creationId xmlns:p14="http://schemas.microsoft.com/office/powerpoint/2010/main" val="899624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259" name="Rectangle 42" hidden="1"/>
          <p:cNvGraphicFramePr>
            <a:graphicFrameLocks/>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96259" name="Rectangle 4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Text Box 4"/>
          <p:cNvSpPr txBox="1">
            <a:spLocks noChangeArrowheads="1"/>
          </p:cNvSpPr>
          <p:nvPr/>
        </p:nvSpPr>
        <p:spPr bwMode="auto">
          <a:xfrm>
            <a:off x="196572" y="1120590"/>
            <a:ext cx="8757102" cy="830997"/>
          </a:xfrm>
          <a:prstGeom prst="rect">
            <a:avLst/>
          </a:prstGeom>
          <a:solidFill>
            <a:schemeClr val="bg1"/>
          </a:solidFill>
          <a:ln w="6350" algn="ctr">
            <a:noFill/>
            <a:miter lim="800000"/>
            <a:headEnd/>
            <a:tailEnd/>
          </a:ln>
        </p:spPr>
        <p:txBody>
          <a:bodyPr wrap="square">
            <a:spAutoFit/>
          </a:bodyPr>
          <a:lstStyle/>
          <a:p>
            <a:pPr lvl="0" eaLnBrk="0" fontAlgn="auto" hangingPunct="0">
              <a:spcBef>
                <a:spcPct val="50000"/>
              </a:spcBef>
              <a:spcAft>
                <a:spcPts val="0"/>
              </a:spcAft>
              <a:defRPr/>
            </a:pPr>
            <a:r>
              <a:rPr lang="en-US" kern="0" dirty="0">
                <a:solidFill>
                  <a:schemeClr val="tx2"/>
                </a:solidFill>
                <a:latin typeface="Century Schoolbook"/>
              </a:rPr>
              <a:t>Vendor audits identify gaps in processes and organizations which allow contract leakage.  They do not fill or remove gaps.  Audit can work with procurement, operations and the vendor to implement best practices and remove gaps.</a:t>
            </a:r>
            <a:endParaRPr kumimoji="0" lang="en-US" b="0" i="0" u="none" strike="noStrike" kern="0" cap="none" spc="0" normalizeH="0" baseline="0" noProof="0" dirty="0">
              <a:ln>
                <a:noFill/>
              </a:ln>
              <a:solidFill>
                <a:schemeClr val="tx2"/>
              </a:solidFill>
              <a:effectLst/>
              <a:uLnTx/>
              <a:uFillTx/>
              <a:latin typeface="Century Schoolbook"/>
            </a:endParaRPr>
          </a:p>
        </p:txBody>
      </p:sp>
      <p:sp>
        <p:nvSpPr>
          <p:cNvPr id="33" name="Rectangle 3"/>
          <p:cNvSpPr>
            <a:spLocks noChangeArrowheads="1"/>
          </p:cNvSpPr>
          <p:nvPr>
            <p:custDataLst>
              <p:tags r:id="rId2"/>
            </p:custDataLst>
          </p:nvPr>
        </p:nvSpPr>
        <p:spPr bwMode="gray">
          <a:xfrm>
            <a:off x="196572" y="188875"/>
            <a:ext cx="8278813" cy="646331"/>
          </a:xfrm>
          <a:prstGeom prst="rect">
            <a:avLst/>
          </a:prstGeom>
          <a:noFill/>
          <a:ln w="9525">
            <a:noFill/>
            <a:miter lim="800000"/>
            <a:headEnd/>
            <a:tailEnd/>
          </a:ln>
        </p:spPr>
        <p:txBody>
          <a:bodyPr lIns="0" tIns="0" rIns="0" bIns="0">
            <a:spAutoFit/>
          </a:bodyPr>
          <a:lstStyle/>
          <a:p>
            <a:pPr algn="l">
              <a:defRPr/>
            </a:pPr>
            <a:r>
              <a:rPr lang="en-US" sz="2400" b="1" dirty="0">
                <a:solidFill>
                  <a:schemeClr val="tx2"/>
                </a:solidFill>
                <a:latin typeface="Century Schoolbook"/>
              </a:rPr>
              <a:t>Audit Lessons Learned</a:t>
            </a:r>
          </a:p>
          <a:p>
            <a:pPr algn="l">
              <a:defRPr/>
            </a:pPr>
            <a:r>
              <a:rPr lang="en-US" sz="1800" dirty="0">
                <a:solidFill>
                  <a:schemeClr val="tx2"/>
                </a:solidFill>
                <a:latin typeface="Century Schoolbook"/>
              </a:rPr>
              <a:t>Using audit findings to enhance company standards</a:t>
            </a:r>
          </a:p>
        </p:txBody>
      </p:sp>
      <p:sp>
        <p:nvSpPr>
          <p:cNvPr id="18" name="Slide Number Placeholder 1"/>
          <p:cNvSpPr>
            <a:spLocks noGrp="1"/>
          </p:cNvSpPr>
          <p:nvPr>
            <p:ph type="sldNum" sz="quarter" idx="10"/>
          </p:nvPr>
        </p:nvSpPr>
        <p:spPr>
          <a:xfrm>
            <a:off x="8770938" y="6615113"/>
            <a:ext cx="195262" cy="152400"/>
          </a:xfrm>
        </p:spPr>
        <p:txBody>
          <a:bodyPr/>
          <a:lstStyle/>
          <a:p>
            <a:fld id="{9CA3F7EF-09EA-4836-A32D-EB77B0AC6E70}" type="slidenum">
              <a:rPr lang="en-US" smtClean="0">
                <a:latin typeface="Century Schoolbook"/>
              </a:rPr>
              <a:pPr/>
              <a:t>9</a:t>
            </a:fld>
            <a:r>
              <a:rPr lang="en-US" dirty="0">
                <a:latin typeface="Century Schoolbook"/>
              </a:rPr>
              <a:t> </a:t>
            </a:r>
          </a:p>
        </p:txBody>
      </p:sp>
      <p:pic>
        <p:nvPicPr>
          <p:cNvPr id="19" name="Picture 18" descr="AMS-PAR_LogoSmall_RGB.jpg"/>
          <p:cNvPicPr>
            <a:picLocks noChangeAspect="1"/>
          </p:cNvPicPr>
          <p:nvPr/>
        </p:nvPicPr>
        <p:blipFill>
          <a:blip r:embed="rId6" cstate="print"/>
          <a:srcRect/>
          <a:stretch>
            <a:fillRect/>
          </a:stretch>
        </p:blipFill>
        <p:spPr bwMode="auto">
          <a:xfrm>
            <a:off x="6524763" y="152075"/>
            <a:ext cx="2428911" cy="683131"/>
          </a:xfrm>
          <a:prstGeom prst="rect">
            <a:avLst/>
          </a:prstGeom>
          <a:noFill/>
          <a:ln w="9525">
            <a:noFill/>
            <a:miter lim="800000"/>
            <a:headEnd/>
            <a:tailEnd/>
          </a:ln>
        </p:spPr>
      </p:pic>
      <p:sp>
        <p:nvSpPr>
          <p:cNvPr id="26" name="Rectangle 25"/>
          <p:cNvSpPr/>
          <p:nvPr/>
        </p:nvSpPr>
        <p:spPr>
          <a:xfrm>
            <a:off x="-279310" y="2713199"/>
            <a:ext cx="4472290" cy="3323987"/>
          </a:xfrm>
          <a:prstGeom prst="rect">
            <a:avLst/>
          </a:prstGeom>
        </p:spPr>
        <p:txBody>
          <a:bodyPr wrap="square">
            <a:spAutoFit/>
          </a:bodyPr>
          <a:lstStyle/>
          <a:p>
            <a:pPr marL="742950" lvl="1" indent="-285750" algn="l">
              <a:buFont typeface="Arial" pitchFamily="34" charset="0"/>
              <a:buChar char="•"/>
            </a:pPr>
            <a:r>
              <a:rPr lang="en-US" sz="1400" b="1" dirty="0">
                <a:latin typeface="Century Schoolbook"/>
                <a:cs typeface="Calibri" pitchFamily="34" charset="0"/>
              </a:rPr>
              <a:t>Contract language review</a:t>
            </a:r>
          </a:p>
          <a:p>
            <a:pPr lvl="1" algn="l"/>
            <a:endParaRPr lang="en-US" sz="1400" dirty="0">
              <a:latin typeface="Century Schoolbook"/>
              <a:cs typeface="Calibri" pitchFamily="34" charset="0"/>
            </a:endParaRPr>
          </a:p>
          <a:p>
            <a:pPr marL="742950" lvl="1" indent="-285750" algn="l">
              <a:buFont typeface="Arial" pitchFamily="34" charset="0"/>
              <a:buChar char="•"/>
            </a:pPr>
            <a:r>
              <a:rPr lang="en-US" sz="1400" dirty="0">
                <a:latin typeface="Century Schoolbook"/>
                <a:cs typeface="Calibri" pitchFamily="34" charset="0"/>
              </a:rPr>
              <a:t>Contract Amendments</a:t>
            </a:r>
          </a:p>
          <a:p>
            <a:pPr lvl="1" algn="l"/>
            <a:endParaRPr lang="en-US" sz="1400" dirty="0">
              <a:latin typeface="Century Schoolbook"/>
              <a:cs typeface="Calibri" pitchFamily="34" charset="0"/>
            </a:endParaRPr>
          </a:p>
          <a:p>
            <a:pPr marL="742950" lvl="1" indent="-285750" algn="l">
              <a:buFont typeface="Arial" pitchFamily="34" charset="0"/>
              <a:buChar char="•"/>
            </a:pPr>
            <a:r>
              <a:rPr lang="en-US" sz="1400" dirty="0">
                <a:latin typeface="Century Schoolbook"/>
                <a:cs typeface="Calibri" pitchFamily="34" charset="0"/>
              </a:rPr>
              <a:t>Management action plans</a:t>
            </a:r>
          </a:p>
          <a:p>
            <a:pPr lvl="1" algn="l"/>
            <a:endParaRPr lang="en-US" sz="1400" dirty="0">
              <a:latin typeface="Century Schoolbook"/>
              <a:cs typeface="Calibri" pitchFamily="34" charset="0"/>
            </a:endParaRPr>
          </a:p>
          <a:p>
            <a:pPr marL="742950" lvl="1" indent="-285750" algn="l">
              <a:buFont typeface="Arial" pitchFamily="34" charset="0"/>
              <a:buChar char="•"/>
            </a:pPr>
            <a:r>
              <a:rPr lang="en-US" sz="1400" dirty="0">
                <a:latin typeface="Century Schoolbook"/>
                <a:cs typeface="Calibri" pitchFamily="34" charset="0"/>
              </a:rPr>
              <a:t>Real-time invoice review implementation</a:t>
            </a:r>
          </a:p>
          <a:p>
            <a:pPr lvl="1" algn="l"/>
            <a:endParaRPr lang="en-US" sz="1400" dirty="0">
              <a:latin typeface="Century Schoolbook"/>
              <a:cs typeface="Calibri" pitchFamily="34" charset="0"/>
            </a:endParaRPr>
          </a:p>
          <a:p>
            <a:pPr marL="742950" lvl="1" indent="-285750" algn="l">
              <a:buFont typeface="Arial" pitchFamily="34" charset="0"/>
              <a:buChar char="•"/>
            </a:pPr>
            <a:r>
              <a:rPr lang="en-US" sz="1400" b="1" dirty="0">
                <a:latin typeface="Century Schoolbook"/>
                <a:cs typeface="Calibri" pitchFamily="34" charset="0"/>
              </a:rPr>
              <a:t>Enterprise</a:t>
            </a:r>
            <a:r>
              <a:rPr lang="en-US" sz="1400" dirty="0">
                <a:latin typeface="Century Schoolbook"/>
                <a:cs typeface="Calibri" pitchFamily="34" charset="0"/>
              </a:rPr>
              <a:t> lessons learned implementation</a:t>
            </a:r>
          </a:p>
          <a:p>
            <a:pPr lvl="1" algn="l"/>
            <a:endParaRPr lang="en-US" sz="1400" dirty="0">
              <a:latin typeface="Century Schoolbook"/>
              <a:cs typeface="Calibri" pitchFamily="34" charset="0"/>
            </a:endParaRPr>
          </a:p>
          <a:p>
            <a:pPr marL="742950" lvl="1" indent="-285750" algn="l">
              <a:buFont typeface="Arial" pitchFamily="34" charset="0"/>
              <a:buChar char="•"/>
            </a:pPr>
            <a:r>
              <a:rPr lang="en-US" sz="1400" dirty="0">
                <a:latin typeface="Century Schoolbook"/>
                <a:cs typeface="Calibri" pitchFamily="34" charset="0"/>
              </a:rPr>
              <a:t>Pre-engagement kick-off meeting / Vendor onboarding program</a:t>
            </a:r>
          </a:p>
          <a:p>
            <a:pPr marL="742950" lvl="1" indent="-285750" algn="l">
              <a:buFont typeface="Arial" pitchFamily="34" charset="0"/>
              <a:buChar char="•"/>
            </a:pPr>
            <a:endParaRPr lang="en-US" sz="1400" dirty="0">
              <a:latin typeface="Century Schoolbook"/>
              <a:cs typeface="Calibri" pitchFamily="34" charset="0"/>
            </a:endParaRPr>
          </a:p>
          <a:p>
            <a:pPr marL="742950" lvl="1" indent="-285750" algn="l">
              <a:buFont typeface="Arial" pitchFamily="34" charset="0"/>
              <a:buChar char="•"/>
            </a:pPr>
            <a:r>
              <a:rPr lang="en-US" sz="1400" b="1" dirty="0">
                <a:latin typeface="Century Schoolbook"/>
                <a:cs typeface="Calibri" pitchFamily="34" charset="0"/>
              </a:rPr>
              <a:t>Process improvements</a:t>
            </a:r>
          </a:p>
          <a:p>
            <a:pPr lvl="1" algn="l"/>
            <a:endParaRPr lang="en-US" sz="1400" dirty="0">
              <a:latin typeface="Century Schoolbook"/>
              <a:cs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61326371"/>
              </p:ext>
            </p:extLst>
          </p:nvPr>
        </p:nvGraphicFramePr>
        <p:xfrm>
          <a:off x="196572" y="2118216"/>
          <a:ext cx="8757101" cy="370840"/>
        </p:xfrm>
        <a:graphic>
          <a:graphicData uri="http://schemas.openxmlformats.org/drawingml/2006/table">
            <a:tbl>
              <a:tblPr firstRow="1" bandRow="1">
                <a:tableStyleId>{5C22544A-7EE6-4342-B048-85BDC9FD1C3A}</a:tableStyleId>
              </a:tblPr>
              <a:tblGrid>
                <a:gridCol w="8757101">
                  <a:extLst>
                    <a:ext uri="{9D8B030D-6E8A-4147-A177-3AD203B41FA5}">
                      <a16:colId xmlns:a16="http://schemas.microsoft.com/office/drawing/2014/main" val="20000"/>
                    </a:ext>
                  </a:extLst>
                </a:gridCol>
              </a:tblGrid>
              <a:tr h="370840">
                <a:tc>
                  <a:txBody>
                    <a:bodyPr/>
                    <a:lstStyle/>
                    <a:p>
                      <a:pPr algn="ctr"/>
                      <a:r>
                        <a:rPr lang="en-US" dirty="0">
                          <a:solidFill>
                            <a:schemeClr val="tx1"/>
                          </a:solidFill>
                          <a:latin typeface="Century Schoolbook" pitchFamily="18" charset="0"/>
                        </a:rPr>
                        <a:t>Potential Outputs</a:t>
                      </a:r>
                      <a:r>
                        <a:rPr lang="en-US" baseline="0" dirty="0">
                          <a:solidFill>
                            <a:schemeClr val="tx1"/>
                          </a:solidFill>
                          <a:latin typeface="Century Schoolbook" pitchFamily="18" charset="0"/>
                        </a:rPr>
                        <a:t> from Vendor Audits</a:t>
                      </a:r>
                      <a:endParaRPr lang="en-US" dirty="0">
                        <a:solidFill>
                          <a:schemeClr val="tx1"/>
                        </a:solidFill>
                        <a:latin typeface="Century Schoolbook" pitchFamily="18" charset="0"/>
                      </a:endParaRPr>
                    </a:p>
                  </a:txBody>
                  <a:tcPr>
                    <a:solidFill>
                      <a:schemeClr val="accent2">
                        <a:lumMod val="40000"/>
                        <a:lumOff val="60000"/>
                      </a:schemeClr>
                    </a:solidFill>
                  </a:tcPr>
                </a:tc>
                <a:extLst>
                  <a:ext uri="{0D108BD9-81ED-4DB2-BD59-A6C34878D82A}">
                    <a16:rowId xmlns:a16="http://schemas.microsoft.com/office/drawing/2014/main" val="10000"/>
                  </a:ext>
                </a:extLst>
              </a:tr>
            </a:tbl>
          </a:graphicData>
        </a:graphic>
      </p:graphicFrame>
      <p:pic>
        <p:nvPicPr>
          <p:cNvPr id="35"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53012" t="23072" r="12397" b="10187"/>
          <a:stretch/>
        </p:blipFill>
        <p:spPr bwMode="auto">
          <a:xfrm>
            <a:off x="4901226" y="3739925"/>
            <a:ext cx="2379138" cy="25808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3874" t="23864" r="52539" b="9195"/>
          <a:stretch/>
        </p:blipFill>
        <p:spPr bwMode="auto">
          <a:xfrm>
            <a:off x="4188603" y="2772802"/>
            <a:ext cx="2356011" cy="264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Text Box 4"/>
          <p:cNvSpPr txBox="1">
            <a:spLocks noChangeArrowheads="1"/>
          </p:cNvSpPr>
          <p:nvPr/>
        </p:nvSpPr>
        <p:spPr bwMode="auto">
          <a:xfrm>
            <a:off x="7424382" y="2980840"/>
            <a:ext cx="1529293" cy="523220"/>
          </a:xfrm>
          <a:prstGeom prst="rect">
            <a:avLst/>
          </a:prstGeom>
          <a:solidFill>
            <a:schemeClr val="bg1"/>
          </a:solidFill>
          <a:ln w="6350" algn="ctr">
            <a:noFill/>
            <a:miter lim="800000"/>
            <a:headEnd/>
            <a:tailEnd/>
          </a:ln>
        </p:spPr>
        <p:txBody>
          <a:bodyPr wrap="square">
            <a:spAutoFit/>
          </a:bodyPr>
          <a:lstStyle/>
          <a:p>
            <a:pPr marR="0" lvl="0" defTabSz="914400" eaLnBrk="0" fontAlgn="auto" latinLnBrk="0" hangingPunct="0">
              <a:lnSpc>
                <a:spcPct val="100000"/>
              </a:lnSpc>
              <a:spcBef>
                <a:spcPct val="50000"/>
              </a:spcBef>
              <a:spcAft>
                <a:spcPts val="0"/>
              </a:spcAft>
              <a:buClrTx/>
              <a:buSzTx/>
              <a:tabLst/>
              <a:defRPr/>
            </a:pPr>
            <a:r>
              <a:rPr kumimoji="0" lang="en-US" sz="1400" b="0" i="0" u="none" strike="noStrike" kern="0" cap="none" spc="0" normalizeH="0" baseline="0" noProof="0" dirty="0">
                <a:ln>
                  <a:noFill/>
                </a:ln>
                <a:solidFill>
                  <a:schemeClr val="tx2"/>
                </a:solidFill>
                <a:effectLst/>
                <a:uLnTx/>
                <a:uFillTx/>
                <a:latin typeface="Century Schoolbook"/>
              </a:rPr>
              <a:t>Identify contracts risks</a:t>
            </a:r>
            <a:endParaRPr kumimoji="0" lang="en-US" sz="1400" b="1" i="0" u="none" strike="noStrike" kern="0" cap="none" spc="0" normalizeH="0" noProof="0" dirty="0">
              <a:ln>
                <a:noFill/>
              </a:ln>
              <a:solidFill>
                <a:schemeClr val="tx2"/>
              </a:solidFill>
              <a:effectLst/>
              <a:uLnTx/>
              <a:uFillTx/>
              <a:latin typeface="Century Schoolbook"/>
            </a:endParaRPr>
          </a:p>
        </p:txBody>
      </p:sp>
      <p:sp>
        <p:nvSpPr>
          <p:cNvPr id="37" name="Oval 36"/>
          <p:cNvSpPr/>
          <p:nvPr/>
        </p:nvSpPr>
        <p:spPr>
          <a:xfrm>
            <a:off x="4807564" y="2813787"/>
            <a:ext cx="1118088" cy="334107"/>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Schoolbook"/>
            </a:endParaRPr>
          </a:p>
        </p:txBody>
      </p:sp>
      <p:cxnSp>
        <p:nvCxnSpPr>
          <p:cNvPr id="38" name="Straight Connector 37"/>
          <p:cNvCxnSpPr>
            <a:stCxn id="37" idx="6"/>
            <a:endCxn id="36" idx="0"/>
          </p:cNvCxnSpPr>
          <p:nvPr/>
        </p:nvCxnSpPr>
        <p:spPr>
          <a:xfrm flipV="1">
            <a:off x="5925652" y="2980840"/>
            <a:ext cx="2263377"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723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259" name="Rectangle 42" hidden="1"/>
          <p:cNvGraphicFramePr>
            <a:graphicFrameLocks/>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96259" name="Rectangle 4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Rectangle 3"/>
          <p:cNvSpPr>
            <a:spLocks noChangeArrowheads="1"/>
          </p:cNvSpPr>
          <p:nvPr>
            <p:custDataLst>
              <p:tags r:id="rId2"/>
            </p:custDataLst>
          </p:nvPr>
        </p:nvSpPr>
        <p:spPr bwMode="gray">
          <a:xfrm>
            <a:off x="196572" y="355123"/>
            <a:ext cx="8278813" cy="369332"/>
          </a:xfrm>
          <a:prstGeom prst="rect">
            <a:avLst/>
          </a:prstGeom>
          <a:noFill/>
          <a:ln w="9525">
            <a:noFill/>
            <a:miter lim="800000"/>
            <a:headEnd/>
            <a:tailEnd/>
          </a:ln>
        </p:spPr>
        <p:txBody>
          <a:bodyPr lIns="0" tIns="0" rIns="0" bIns="0">
            <a:spAutoFit/>
          </a:bodyPr>
          <a:lstStyle/>
          <a:p>
            <a:pPr algn="l">
              <a:defRPr/>
            </a:pPr>
            <a:r>
              <a:rPr lang="en-US" sz="2400" b="1" dirty="0">
                <a:solidFill>
                  <a:schemeClr val="tx2"/>
                </a:solidFill>
                <a:latin typeface="Century Schoolbook"/>
              </a:rPr>
              <a:t>The Value of Supplier Reviews</a:t>
            </a:r>
          </a:p>
        </p:txBody>
      </p:sp>
      <p:sp>
        <p:nvSpPr>
          <p:cNvPr id="18" name="Slide Number Placeholder 1"/>
          <p:cNvSpPr>
            <a:spLocks noGrp="1"/>
          </p:cNvSpPr>
          <p:nvPr>
            <p:ph type="sldNum" sz="quarter" idx="10"/>
          </p:nvPr>
        </p:nvSpPr>
        <p:spPr>
          <a:xfrm>
            <a:off x="8770938" y="6615113"/>
            <a:ext cx="195262" cy="152400"/>
          </a:xfrm>
        </p:spPr>
        <p:txBody>
          <a:bodyPr/>
          <a:lstStyle/>
          <a:p>
            <a:fld id="{9CA3F7EF-09EA-4836-A32D-EB77B0AC6E70}" type="slidenum">
              <a:rPr lang="en-US" smtClean="0">
                <a:latin typeface="Century Schoolbook"/>
              </a:rPr>
              <a:pPr/>
              <a:t>10</a:t>
            </a:fld>
            <a:r>
              <a:rPr lang="en-US" dirty="0">
                <a:latin typeface="Century Schoolbook"/>
              </a:rPr>
              <a:t> </a:t>
            </a:r>
          </a:p>
        </p:txBody>
      </p:sp>
      <p:pic>
        <p:nvPicPr>
          <p:cNvPr id="19" name="Picture 18" descr="AMS-PAR_LogoSmall_RGB.jpg"/>
          <p:cNvPicPr>
            <a:picLocks noChangeAspect="1"/>
          </p:cNvPicPr>
          <p:nvPr/>
        </p:nvPicPr>
        <p:blipFill>
          <a:blip r:embed="rId6" cstate="print"/>
          <a:srcRect/>
          <a:stretch>
            <a:fillRect/>
          </a:stretch>
        </p:blipFill>
        <p:spPr bwMode="auto">
          <a:xfrm>
            <a:off x="6524763" y="152075"/>
            <a:ext cx="2428911" cy="683131"/>
          </a:xfrm>
          <a:prstGeom prst="rect">
            <a:avLst/>
          </a:prstGeom>
          <a:noFill/>
          <a:ln w="9525">
            <a:noFill/>
            <a:miter lim="800000"/>
            <a:headEnd/>
            <a:tailEnd/>
          </a:ln>
        </p:spPr>
      </p:pic>
      <p:sp>
        <p:nvSpPr>
          <p:cNvPr id="15" name="TextBox 14">
            <a:extLst>
              <a:ext uri="{FF2B5EF4-FFF2-40B4-BE49-F238E27FC236}">
                <a16:creationId xmlns:a16="http://schemas.microsoft.com/office/drawing/2014/main" id="{31C340C0-C5DC-402F-A65E-3B5A1A0B8ACF}"/>
              </a:ext>
            </a:extLst>
          </p:cNvPr>
          <p:cNvSpPr txBox="1"/>
          <p:nvPr/>
        </p:nvSpPr>
        <p:spPr>
          <a:xfrm>
            <a:off x="196572" y="1350653"/>
            <a:ext cx="8757102" cy="1846659"/>
          </a:xfrm>
          <a:prstGeom prst="rect">
            <a:avLst/>
          </a:prstGeom>
          <a:noFill/>
        </p:spPr>
        <p:txBody>
          <a:bodyPr wrap="square">
            <a:spAutoFit/>
          </a:bodyPr>
          <a:lstStyle/>
          <a:p>
            <a:pPr marL="0" marR="0" algn="just"/>
            <a:r>
              <a:rPr lang="en-US" dirty="0">
                <a:solidFill>
                  <a:schemeClr val="tx2"/>
                </a:solidFill>
                <a:effectLst/>
                <a:latin typeface="Century Schoolbook" panose="02040604050505020304" pitchFamily="18" charset="0"/>
                <a:ea typeface="Times New Roman" panose="02020603050405020304" pitchFamily="18" charset="0"/>
                <a:cs typeface="Arial" panose="020B0604020202020204" pitchFamily="34" charset="0"/>
              </a:rPr>
              <a:t>Supplier contract compliance reviews serve as an invaluable tool for a client’s business. By conducting them regularly, the greater insight you will have into which suppliers should be chosen for review of their invoicing, operations, labor, and transportation costs and practices. Conducting an efficient</a:t>
            </a:r>
            <a:r>
              <a:rPr lang="en-US" dirty="0">
                <a:solidFill>
                  <a:schemeClr val="tx2"/>
                </a:solidFill>
                <a:latin typeface="Century Schoolbook" panose="02040604050505020304" pitchFamily="18" charset="0"/>
                <a:ea typeface="Times New Roman" panose="02020603050405020304" pitchFamily="18" charset="0"/>
                <a:cs typeface="Arial" panose="020B0604020202020204" pitchFamily="34" charset="0"/>
              </a:rPr>
              <a:t> </a:t>
            </a:r>
            <a:r>
              <a:rPr lang="en-US" dirty="0">
                <a:solidFill>
                  <a:schemeClr val="tx2"/>
                </a:solidFill>
                <a:effectLst/>
                <a:latin typeface="Century Schoolbook" panose="02040604050505020304" pitchFamily="18" charset="0"/>
                <a:ea typeface="Times New Roman" panose="02020603050405020304" pitchFamily="18" charset="0"/>
                <a:cs typeface="Arial" panose="020B0604020202020204" pitchFamily="34" charset="0"/>
              </a:rPr>
              <a:t>evaluation and selection process before the audit begins will provide the possibility of better monetary returns for the company, as well as possible contractual improvements, help eliminate unnecessary expenses, and bolster the performance of the suppliers picked for review. These benefits cannot be overstated.</a:t>
            </a:r>
            <a:r>
              <a:rPr lang="en-US"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pic>
        <p:nvPicPr>
          <p:cNvPr id="16" name="Picture 15" descr="A picture containing text, hand&#10;&#10;Description automatically generated">
            <a:extLst>
              <a:ext uri="{FF2B5EF4-FFF2-40B4-BE49-F238E27FC236}">
                <a16:creationId xmlns:a16="http://schemas.microsoft.com/office/drawing/2014/main" id="{F5E4CD51-D944-4B37-9AC6-865B2C05E16B}"/>
              </a:ext>
            </a:extLst>
          </p:cNvPr>
          <p:cNvPicPr>
            <a:picLocks noChangeAspect="1"/>
          </p:cNvPicPr>
          <p:nvPr/>
        </p:nvPicPr>
        <p:blipFill>
          <a:blip r:embed="rId7"/>
          <a:stretch>
            <a:fillRect/>
          </a:stretch>
        </p:blipFill>
        <p:spPr>
          <a:xfrm>
            <a:off x="1355394" y="3548556"/>
            <a:ext cx="6066338" cy="3065274"/>
          </a:xfrm>
          <a:prstGeom prst="rect">
            <a:avLst/>
          </a:prstGeom>
        </p:spPr>
      </p:pic>
    </p:spTree>
    <p:extLst>
      <p:ext uri="{BB962C8B-B14F-4D97-AF65-F5344CB8AC3E}">
        <p14:creationId xmlns:p14="http://schemas.microsoft.com/office/powerpoint/2010/main" val="1401835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259" name="Rectangle 42" hidden="1"/>
          <p:cNvGraphicFramePr>
            <a:graphicFrameLocks/>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Slide" r:id="rId5" imgW="0" imgH="0" progId="">
                  <p:embed/>
                </p:oleObj>
              </mc:Choice>
              <mc:Fallback>
                <p:oleObj name="think-cell Slide" r:id="rId5" imgW="0" imgH="0" progId="">
                  <p:embed/>
                  <p:pic>
                    <p:nvPicPr>
                      <p:cNvPr id="96259" name="Rectangle 4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Rectangle 3"/>
          <p:cNvSpPr>
            <a:spLocks noChangeArrowheads="1"/>
          </p:cNvSpPr>
          <p:nvPr>
            <p:custDataLst>
              <p:tags r:id="rId2"/>
            </p:custDataLst>
          </p:nvPr>
        </p:nvSpPr>
        <p:spPr bwMode="gray">
          <a:xfrm>
            <a:off x="196573" y="336651"/>
            <a:ext cx="6194992" cy="369332"/>
          </a:xfrm>
          <a:prstGeom prst="rect">
            <a:avLst/>
          </a:prstGeom>
          <a:noFill/>
          <a:ln w="9525">
            <a:noFill/>
            <a:miter lim="800000"/>
            <a:headEnd/>
            <a:tailEnd/>
          </a:ln>
        </p:spPr>
        <p:txBody>
          <a:bodyPr wrap="square" lIns="0" tIns="0" rIns="0" bIns="0">
            <a:spAutoFit/>
          </a:bodyPr>
          <a:lstStyle/>
          <a:p>
            <a:pPr algn="l">
              <a:defRPr/>
            </a:pPr>
            <a:r>
              <a:rPr lang="en-US" sz="2400" b="1" dirty="0">
                <a:solidFill>
                  <a:schemeClr val="tx2"/>
                </a:solidFill>
                <a:latin typeface="Century Schoolbook"/>
              </a:rPr>
              <a:t>Questions and Comments</a:t>
            </a:r>
            <a:endParaRPr lang="en-US" sz="1800" dirty="0">
              <a:solidFill>
                <a:schemeClr val="tx2"/>
              </a:solidFill>
              <a:latin typeface="Century Schoolbook"/>
            </a:endParaRPr>
          </a:p>
        </p:txBody>
      </p:sp>
      <p:sp>
        <p:nvSpPr>
          <p:cNvPr id="18" name="Slide Number Placeholder 1"/>
          <p:cNvSpPr>
            <a:spLocks noGrp="1"/>
          </p:cNvSpPr>
          <p:nvPr>
            <p:ph type="sldNum" sz="quarter" idx="10"/>
          </p:nvPr>
        </p:nvSpPr>
        <p:spPr>
          <a:xfrm>
            <a:off x="8770938" y="6615113"/>
            <a:ext cx="195262" cy="152400"/>
          </a:xfrm>
        </p:spPr>
        <p:txBody>
          <a:bodyPr/>
          <a:lstStyle/>
          <a:p>
            <a:fld id="{9CA3F7EF-09EA-4836-A32D-EB77B0AC6E70}" type="slidenum">
              <a:rPr lang="en-US" smtClean="0">
                <a:latin typeface="Century Schoolbook"/>
              </a:rPr>
              <a:pPr/>
              <a:t>11</a:t>
            </a:fld>
            <a:r>
              <a:rPr lang="en-US" dirty="0">
                <a:latin typeface="Century Schoolbook"/>
              </a:rPr>
              <a:t> </a:t>
            </a:r>
          </a:p>
        </p:txBody>
      </p:sp>
      <p:pic>
        <p:nvPicPr>
          <p:cNvPr id="19" name="Picture 18" descr="AMS-PAR_LogoSmall_RGB.jpg"/>
          <p:cNvPicPr>
            <a:picLocks noChangeAspect="1"/>
          </p:cNvPicPr>
          <p:nvPr/>
        </p:nvPicPr>
        <p:blipFill>
          <a:blip r:embed="rId6" cstate="print"/>
          <a:srcRect/>
          <a:stretch>
            <a:fillRect/>
          </a:stretch>
        </p:blipFill>
        <p:spPr bwMode="auto">
          <a:xfrm>
            <a:off x="6524763" y="152075"/>
            <a:ext cx="2428911" cy="683131"/>
          </a:xfrm>
          <a:prstGeom prst="rect">
            <a:avLst/>
          </a:prstGeom>
          <a:noFill/>
          <a:ln w="9525">
            <a:noFill/>
            <a:miter lim="800000"/>
            <a:headEnd/>
            <a:tailEnd/>
          </a:ln>
        </p:spPr>
      </p:pic>
      <p:pic>
        <p:nvPicPr>
          <p:cNvPr id="14" name="Picture 13" descr="Diagram&#10;&#10;Description automatically generated">
            <a:extLst>
              <a:ext uri="{FF2B5EF4-FFF2-40B4-BE49-F238E27FC236}">
                <a16:creationId xmlns:a16="http://schemas.microsoft.com/office/drawing/2014/main" id="{4008F33A-92C6-4C8D-8B2F-569895DD69ED}"/>
              </a:ext>
            </a:extLst>
          </p:cNvPr>
          <p:cNvPicPr>
            <a:picLocks noChangeAspect="1"/>
          </p:cNvPicPr>
          <p:nvPr/>
        </p:nvPicPr>
        <p:blipFill>
          <a:blip r:embed="rId7"/>
          <a:stretch>
            <a:fillRect/>
          </a:stretch>
        </p:blipFill>
        <p:spPr>
          <a:xfrm>
            <a:off x="463832" y="1152859"/>
            <a:ext cx="7867862" cy="5336350"/>
          </a:xfrm>
          <a:prstGeom prst="rect">
            <a:avLst/>
          </a:prstGeom>
        </p:spPr>
      </p:pic>
    </p:spTree>
    <p:extLst>
      <p:ext uri="{BB962C8B-B14F-4D97-AF65-F5344CB8AC3E}">
        <p14:creationId xmlns:p14="http://schemas.microsoft.com/office/powerpoint/2010/main" val="3781434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CA3F7EF-09EA-4836-A32D-EB77B0AC6E70}" type="slidenum">
              <a:rPr lang="en-US" smtClean="0">
                <a:latin typeface="Century Schoolbook"/>
              </a:rPr>
              <a:pPr/>
              <a:t>1</a:t>
            </a:fld>
            <a:r>
              <a:rPr lang="en-US" dirty="0">
                <a:latin typeface="Century Schoolbook"/>
              </a:rPr>
              <a:t> </a:t>
            </a:r>
          </a:p>
        </p:txBody>
      </p:sp>
      <p:sp>
        <p:nvSpPr>
          <p:cNvPr id="3" name="Content Placeholder 2"/>
          <p:cNvSpPr txBox="1">
            <a:spLocks/>
          </p:cNvSpPr>
          <p:nvPr/>
        </p:nvSpPr>
        <p:spPr>
          <a:xfrm>
            <a:off x="188913" y="1133761"/>
            <a:ext cx="8713972" cy="48985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lvl="0" indent="-914400" fontAlgn="auto">
              <a:spcAft>
                <a:spcPts val="600"/>
              </a:spcAft>
              <a:buFont typeface="+mj-lt"/>
              <a:buAutoNum type="arabicPeriod"/>
              <a:defRPr/>
            </a:pPr>
            <a:r>
              <a:rPr lang="en-US" sz="1800" kern="0" dirty="0">
                <a:solidFill>
                  <a:schemeClr val="tx2"/>
                </a:solidFill>
                <a:latin typeface="Century Schoolbook"/>
                <a:cs typeface="Tahoma" pitchFamily="34" charset="0"/>
              </a:rPr>
              <a:t>The need for vendor auditing…………………………….	3</a:t>
            </a:r>
          </a:p>
          <a:p>
            <a:pPr marL="914400" lvl="0" indent="-914400" fontAlgn="auto">
              <a:spcAft>
                <a:spcPts val="600"/>
              </a:spcAft>
              <a:buFont typeface="+mj-lt"/>
              <a:buAutoNum type="arabicPeriod"/>
              <a:defRPr/>
            </a:pPr>
            <a:r>
              <a:rPr lang="en-US" sz="1800" kern="0" dirty="0">
                <a:solidFill>
                  <a:schemeClr val="tx2"/>
                </a:solidFill>
                <a:latin typeface="Century Schoolbook"/>
                <a:cs typeface="Tahoma" pitchFamily="34" charset="0"/>
              </a:rPr>
              <a:t>Risk Analysis…..…………………………………..………	4</a:t>
            </a:r>
          </a:p>
          <a:p>
            <a:pPr marL="914400" lvl="0" indent="-914400" fontAlgn="auto">
              <a:spcAft>
                <a:spcPts val="600"/>
              </a:spcAft>
              <a:buFont typeface="+mj-lt"/>
              <a:buAutoNum type="arabicPeriod"/>
              <a:defRPr/>
            </a:pPr>
            <a:r>
              <a:rPr lang="en-US" sz="1800" kern="0" dirty="0">
                <a:solidFill>
                  <a:schemeClr val="tx2"/>
                </a:solidFill>
                <a:latin typeface="Century Schoolbook"/>
                <a:cs typeface="Tahoma" pitchFamily="34" charset="0"/>
              </a:rPr>
              <a:t>Planning and Fieldwork…………………………………..	5</a:t>
            </a:r>
          </a:p>
          <a:p>
            <a:pPr marL="914400" lvl="0" indent="-914400" fontAlgn="auto">
              <a:spcAft>
                <a:spcPts val="600"/>
              </a:spcAft>
              <a:buFont typeface="+mj-lt"/>
              <a:buAutoNum type="arabicPeriod"/>
              <a:defRPr/>
            </a:pPr>
            <a:r>
              <a:rPr lang="en-US" sz="1800" kern="0" dirty="0">
                <a:solidFill>
                  <a:schemeClr val="tx2"/>
                </a:solidFill>
                <a:latin typeface="Century Schoolbook"/>
                <a:cs typeface="Tahoma" pitchFamily="34" charset="0"/>
              </a:rPr>
              <a:t>Auditing Technology……………………………………….	6</a:t>
            </a:r>
          </a:p>
          <a:p>
            <a:pPr marL="914400" lvl="0" indent="-914400" fontAlgn="auto">
              <a:spcAft>
                <a:spcPts val="600"/>
              </a:spcAft>
              <a:buFont typeface="+mj-lt"/>
              <a:buAutoNum type="arabicPeriod"/>
              <a:defRPr/>
            </a:pPr>
            <a:r>
              <a:rPr lang="en-US" sz="1800" kern="0" dirty="0">
                <a:solidFill>
                  <a:schemeClr val="tx2"/>
                </a:solidFill>
                <a:latin typeface="Century Schoolbook"/>
                <a:cs typeface="Tahoma" pitchFamily="34" charset="0"/>
              </a:rPr>
              <a:t>Typical Findings……………………………………………	7</a:t>
            </a:r>
          </a:p>
          <a:p>
            <a:pPr marL="914400" lvl="0" indent="-914400" fontAlgn="auto">
              <a:spcAft>
                <a:spcPts val="600"/>
              </a:spcAft>
              <a:buFont typeface="+mj-lt"/>
              <a:buAutoNum type="arabicPeriod"/>
              <a:defRPr/>
            </a:pPr>
            <a:r>
              <a:rPr lang="en-US" sz="1800" kern="0" dirty="0">
                <a:solidFill>
                  <a:schemeClr val="tx2"/>
                </a:solidFill>
                <a:latin typeface="Century Schoolbook"/>
                <a:cs typeface="Tahoma" pitchFamily="34" charset="0"/>
              </a:rPr>
              <a:t>Applying Lessons Learned………………………….……	9</a:t>
            </a:r>
          </a:p>
          <a:p>
            <a:pPr marL="914400" lvl="0" indent="-914400" fontAlgn="auto">
              <a:spcAft>
                <a:spcPts val="600"/>
              </a:spcAft>
              <a:buFont typeface="+mj-lt"/>
              <a:buAutoNum type="arabicPeriod"/>
              <a:defRPr/>
            </a:pPr>
            <a:r>
              <a:rPr lang="en-US" sz="1800" kern="0" dirty="0">
                <a:solidFill>
                  <a:schemeClr val="tx2"/>
                </a:solidFill>
                <a:latin typeface="Century Schoolbook"/>
                <a:cs typeface="Tahoma" pitchFamily="34" charset="0"/>
              </a:rPr>
              <a:t>The Value of Supplier Reviews…………………………..	10</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400" b="0" i="0" u="none" strike="noStrike" kern="1200" cap="none" spc="0" normalizeH="0" baseline="0" noProof="0" dirty="0">
              <a:ln>
                <a:noFill/>
              </a:ln>
              <a:solidFill>
                <a:prstClr val="black"/>
              </a:solidFill>
              <a:effectLst/>
              <a:uLnTx/>
              <a:uFillTx/>
              <a:latin typeface="Century Schoolbook"/>
            </a:endParaRPr>
          </a:p>
        </p:txBody>
      </p:sp>
      <p:sp>
        <p:nvSpPr>
          <p:cNvPr id="4" name="Rectangle 3"/>
          <p:cNvSpPr>
            <a:spLocks noChangeArrowheads="1"/>
          </p:cNvSpPr>
          <p:nvPr>
            <p:custDataLst>
              <p:tags r:id="rId1"/>
            </p:custDataLst>
          </p:nvPr>
        </p:nvSpPr>
        <p:spPr bwMode="gray">
          <a:xfrm>
            <a:off x="196572" y="489131"/>
            <a:ext cx="8278813" cy="369332"/>
          </a:xfrm>
          <a:prstGeom prst="rect">
            <a:avLst/>
          </a:prstGeom>
          <a:noFill/>
          <a:ln w="9525">
            <a:noFill/>
            <a:miter lim="800000"/>
            <a:headEnd/>
            <a:tailEnd/>
          </a:ln>
        </p:spPr>
        <p:txBody>
          <a:bodyPr lIns="0" tIns="0" rIns="0" bIns="0">
            <a:spAutoFit/>
          </a:bodyPr>
          <a:lstStyle/>
          <a:p>
            <a:pPr algn="l">
              <a:defRPr/>
            </a:pPr>
            <a:r>
              <a:rPr lang="en-US" sz="2400" b="1" dirty="0">
                <a:solidFill>
                  <a:schemeClr val="tx2"/>
                </a:solidFill>
                <a:latin typeface="Century Schoolbook"/>
              </a:rPr>
              <a:t>Outline</a:t>
            </a:r>
          </a:p>
        </p:txBody>
      </p:sp>
      <p:pic>
        <p:nvPicPr>
          <p:cNvPr id="7" name="Picture 6" descr="AMS-PAR_LogoSmall_RGB.jpg"/>
          <p:cNvPicPr>
            <a:picLocks noChangeAspect="1"/>
          </p:cNvPicPr>
          <p:nvPr/>
        </p:nvPicPr>
        <p:blipFill>
          <a:blip r:embed="rId3" cstate="print"/>
          <a:srcRect/>
          <a:stretch>
            <a:fillRect/>
          </a:stretch>
        </p:blipFill>
        <p:spPr bwMode="auto">
          <a:xfrm>
            <a:off x="6524763" y="152075"/>
            <a:ext cx="2428911" cy="683131"/>
          </a:xfrm>
          <a:prstGeom prst="rect">
            <a:avLst/>
          </a:prstGeom>
          <a:noFill/>
          <a:ln w="9525">
            <a:noFill/>
            <a:miter lim="800000"/>
            <a:headEnd/>
            <a:tailEnd/>
          </a:ln>
        </p:spPr>
      </p:pic>
    </p:spTree>
    <p:extLst>
      <p:ext uri="{BB962C8B-B14F-4D97-AF65-F5344CB8AC3E}">
        <p14:creationId xmlns:p14="http://schemas.microsoft.com/office/powerpoint/2010/main" val="2659289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CA3F7EF-09EA-4836-A32D-EB77B0AC6E70}" type="slidenum">
              <a:rPr lang="en-US" smtClean="0">
                <a:latin typeface="Century Schoolbook"/>
              </a:rPr>
              <a:pPr/>
              <a:t>2</a:t>
            </a:fld>
            <a:r>
              <a:rPr lang="en-US" dirty="0">
                <a:latin typeface="Century Schoolbook"/>
              </a:rPr>
              <a:t> </a:t>
            </a:r>
          </a:p>
        </p:txBody>
      </p:sp>
      <p:sp>
        <p:nvSpPr>
          <p:cNvPr id="3" name="Content Placeholder 2"/>
          <p:cNvSpPr txBox="1">
            <a:spLocks/>
          </p:cNvSpPr>
          <p:nvPr/>
        </p:nvSpPr>
        <p:spPr>
          <a:xfrm>
            <a:off x="641445" y="1133761"/>
            <a:ext cx="7738280" cy="48985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fontAlgn="auto">
              <a:spcAft>
                <a:spcPts val="600"/>
              </a:spcAft>
              <a:buNone/>
              <a:defRPr/>
            </a:pPr>
            <a:r>
              <a:rPr lang="en-US" sz="1800" kern="0" dirty="0">
                <a:solidFill>
                  <a:schemeClr val="tx2"/>
                </a:solidFill>
                <a:latin typeface="Century Schoolbook"/>
                <a:cs typeface="Tahoma" pitchFamily="34" charset="0"/>
              </a:rPr>
              <a:t>By the end of this session, we hope you will be better equipped to…</a:t>
            </a:r>
          </a:p>
          <a:p>
            <a:pPr marL="0" lvl="0" indent="0" fontAlgn="auto">
              <a:spcAft>
                <a:spcPts val="600"/>
              </a:spcAft>
              <a:buNone/>
              <a:defRPr/>
            </a:pPr>
            <a:endParaRPr lang="en-US" sz="1800" kern="0" dirty="0">
              <a:solidFill>
                <a:schemeClr val="tx2"/>
              </a:solidFill>
              <a:latin typeface="Century Schoolbook"/>
              <a:cs typeface="Tahoma" pitchFamily="34" charset="0"/>
            </a:endParaRPr>
          </a:p>
          <a:p>
            <a:pPr fontAlgn="auto">
              <a:spcAft>
                <a:spcPts val="600"/>
              </a:spcAft>
              <a:defRPr/>
            </a:pPr>
            <a:r>
              <a:rPr lang="en-US" sz="1800" kern="0" dirty="0">
                <a:solidFill>
                  <a:schemeClr val="tx2"/>
                </a:solidFill>
                <a:latin typeface="Century Schoolbook"/>
                <a:cs typeface="Tahoma" pitchFamily="34" charset="0"/>
              </a:rPr>
              <a:t>understand how to identify higher risk vendors based on several variables;</a:t>
            </a:r>
          </a:p>
          <a:p>
            <a:pPr fontAlgn="auto">
              <a:spcAft>
                <a:spcPts val="600"/>
              </a:spcAft>
              <a:defRPr/>
            </a:pPr>
            <a:r>
              <a:rPr lang="en-US" sz="1800" kern="0" dirty="0">
                <a:solidFill>
                  <a:schemeClr val="tx2"/>
                </a:solidFill>
                <a:latin typeface="Century Schoolbook"/>
                <a:cs typeface="Tahoma" pitchFamily="34" charset="0"/>
              </a:rPr>
              <a:t>identify various motivations behind an effective vendor audit programs;</a:t>
            </a:r>
          </a:p>
          <a:p>
            <a:pPr fontAlgn="auto">
              <a:spcAft>
                <a:spcPts val="600"/>
              </a:spcAft>
              <a:defRPr/>
            </a:pPr>
            <a:r>
              <a:rPr lang="en-US" sz="1800" kern="0" dirty="0">
                <a:solidFill>
                  <a:schemeClr val="tx2"/>
                </a:solidFill>
                <a:latin typeface="Century Schoolbook"/>
                <a:cs typeface="Tahoma" pitchFamily="34" charset="0"/>
              </a:rPr>
              <a:t>understand the most common audit findings for vendor audits; </a:t>
            </a:r>
          </a:p>
          <a:p>
            <a:pPr fontAlgn="auto">
              <a:spcAft>
                <a:spcPts val="600"/>
              </a:spcAft>
              <a:defRPr/>
            </a:pPr>
            <a:r>
              <a:rPr lang="en-US" sz="1800" kern="0" dirty="0">
                <a:solidFill>
                  <a:schemeClr val="tx2"/>
                </a:solidFill>
                <a:latin typeface="Century Schoolbook"/>
                <a:cs typeface="Tahoma" pitchFamily="34" charset="0"/>
              </a:rPr>
              <a:t>gain an understanding of common hurdles and pitfalls of building a vendor audit program;</a:t>
            </a:r>
          </a:p>
          <a:p>
            <a:pPr fontAlgn="auto">
              <a:spcAft>
                <a:spcPts val="600"/>
              </a:spcAft>
              <a:defRPr/>
            </a:pPr>
            <a:r>
              <a:rPr lang="en-US" sz="1800" kern="0" dirty="0">
                <a:solidFill>
                  <a:schemeClr val="tx2"/>
                </a:solidFill>
                <a:latin typeface="Century Schoolbook"/>
                <a:cs typeface="Tahoma" pitchFamily="34" charset="0"/>
              </a:rPr>
              <a:t>how to implement lessons learned from vendor audits.</a:t>
            </a:r>
          </a:p>
        </p:txBody>
      </p:sp>
      <p:sp>
        <p:nvSpPr>
          <p:cNvPr id="4" name="Rectangle 3"/>
          <p:cNvSpPr>
            <a:spLocks noChangeArrowheads="1"/>
          </p:cNvSpPr>
          <p:nvPr>
            <p:custDataLst>
              <p:tags r:id="rId1"/>
            </p:custDataLst>
          </p:nvPr>
        </p:nvSpPr>
        <p:spPr bwMode="gray">
          <a:xfrm>
            <a:off x="196572" y="489131"/>
            <a:ext cx="8278813" cy="369332"/>
          </a:xfrm>
          <a:prstGeom prst="rect">
            <a:avLst/>
          </a:prstGeom>
          <a:noFill/>
          <a:ln w="9525">
            <a:noFill/>
            <a:miter lim="800000"/>
            <a:headEnd/>
            <a:tailEnd/>
          </a:ln>
        </p:spPr>
        <p:txBody>
          <a:bodyPr lIns="0" tIns="0" rIns="0" bIns="0">
            <a:spAutoFit/>
          </a:bodyPr>
          <a:lstStyle/>
          <a:p>
            <a:pPr algn="l">
              <a:defRPr/>
            </a:pPr>
            <a:r>
              <a:rPr lang="en-US" sz="2400" b="1" dirty="0">
                <a:solidFill>
                  <a:schemeClr val="tx2"/>
                </a:solidFill>
                <a:latin typeface="Century Schoolbook"/>
              </a:rPr>
              <a:t>Learning Objectives</a:t>
            </a:r>
          </a:p>
        </p:txBody>
      </p:sp>
      <p:pic>
        <p:nvPicPr>
          <p:cNvPr id="7" name="Picture 6" descr="AMS-PAR_LogoSmall_RGB.jpg"/>
          <p:cNvPicPr>
            <a:picLocks noChangeAspect="1"/>
          </p:cNvPicPr>
          <p:nvPr/>
        </p:nvPicPr>
        <p:blipFill>
          <a:blip r:embed="rId3" cstate="print"/>
          <a:srcRect/>
          <a:stretch>
            <a:fillRect/>
          </a:stretch>
        </p:blipFill>
        <p:spPr bwMode="auto">
          <a:xfrm>
            <a:off x="6524763" y="152075"/>
            <a:ext cx="2428911" cy="683131"/>
          </a:xfrm>
          <a:prstGeom prst="rect">
            <a:avLst/>
          </a:prstGeom>
          <a:noFill/>
          <a:ln w="9525">
            <a:noFill/>
            <a:miter lim="800000"/>
            <a:headEnd/>
            <a:tailEnd/>
          </a:ln>
        </p:spPr>
      </p:pic>
    </p:spTree>
    <p:extLst>
      <p:ext uri="{BB962C8B-B14F-4D97-AF65-F5344CB8AC3E}">
        <p14:creationId xmlns:p14="http://schemas.microsoft.com/office/powerpoint/2010/main" val="4047734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CA3F7EF-09EA-4836-A32D-EB77B0AC6E70}" type="slidenum">
              <a:rPr lang="en-US" smtClean="0">
                <a:latin typeface="Century Schoolbook"/>
              </a:rPr>
              <a:pPr/>
              <a:t>3</a:t>
            </a:fld>
            <a:r>
              <a:rPr lang="en-US" dirty="0">
                <a:latin typeface="Century Schoolbook"/>
              </a:rPr>
              <a:t> </a:t>
            </a:r>
          </a:p>
        </p:txBody>
      </p:sp>
      <p:sp>
        <p:nvSpPr>
          <p:cNvPr id="3" name="Rectangle 3"/>
          <p:cNvSpPr>
            <a:spLocks noChangeArrowheads="1"/>
          </p:cNvSpPr>
          <p:nvPr>
            <p:custDataLst>
              <p:tags r:id="rId1"/>
            </p:custDataLst>
          </p:nvPr>
        </p:nvSpPr>
        <p:spPr bwMode="gray">
          <a:xfrm>
            <a:off x="203248" y="188875"/>
            <a:ext cx="8278813" cy="646331"/>
          </a:xfrm>
          <a:prstGeom prst="rect">
            <a:avLst/>
          </a:prstGeom>
          <a:noFill/>
          <a:ln w="9525">
            <a:noFill/>
            <a:miter lim="800000"/>
            <a:headEnd/>
            <a:tailEnd/>
          </a:ln>
        </p:spPr>
        <p:txBody>
          <a:bodyPr lIns="0" tIns="0" rIns="0" bIns="0">
            <a:spAutoFit/>
          </a:bodyPr>
          <a:lstStyle/>
          <a:p>
            <a:pPr algn="l">
              <a:defRPr/>
            </a:pPr>
            <a:r>
              <a:rPr lang="en-US" sz="2400" b="1" dirty="0">
                <a:solidFill>
                  <a:schemeClr val="tx2"/>
                </a:solidFill>
                <a:latin typeface="Century Schoolbook"/>
              </a:rPr>
              <a:t>Contract Compliance</a:t>
            </a:r>
          </a:p>
          <a:p>
            <a:pPr algn="l">
              <a:defRPr/>
            </a:pPr>
            <a:r>
              <a:rPr lang="en-US" sz="1800" dirty="0">
                <a:solidFill>
                  <a:schemeClr val="tx2"/>
                </a:solidFill>
                <a:latin typeface="Century Schoolbook"/>
              </a:rPr>
              <a:t>The Challenge</a:t>
            </a:r>
          </a:p>
        </p:txBody>
      </p:sp>
      <p:sp>
        <p:nvSpPr>
          <p:cNvPr id="36" name="TextBox 35"/>
          <p:cNvSpPr txBox="1"/>
          <p:nvPr/>
        </p:nvSpPr>
        <p:spPr>
          <a:xfrm flipH="1">
            <a:off x="203248" y="1419761"/>
            <a:ext cx="8750426" cy="1077218"/>
          </a:xfrm>
          <a:prstGeom prst="rect">
            <a:avLst/>
          </a:prstGeom>
          <a:noFill/>
        </p:spPr>
        <p:txBody>
          <a:bodyPr wrap="square" rtlCol="0">
            <a:spAutoFit/>
          </a:bodyPr>
          <a:lstStyle/>
          <a:p>
            <a:pPr algn="ctr"/>
            <a:r>
              <a:rPr lang="en-US" dirty="0">
                <a:latin typeface="Century Schoolbook"/>
                <a:cs typeface="Calibri" pitchFamily="34" charset="0"/>
              </a:rPr>
              <a:t>True cost savings are best </a:t>
            </a:r>
            <a:r>
              <a:rPr lang="en-US" b="1" dirty="0">
                <a:solidFill>
                  <a:schemeClr val="tx2"/>
                </a:solidFill>
                <a:latin typeface="Century Schoolbook"/>
              </a:rPr>
              <a:t>realized</a:t>
            </a:r>
            <a:r>
              <a:rPr lang="en-US" dirty="0">
                <a:latin typeface="Century Schoolbook"/>
                <a:cs typeface="Calibri" pitchFamily="34" charset="0"/>
              </a:rPr>
              <a:t> when all stakeholders take an active role in contract compliance.  As organizations drift from this priority it can result in negotiated savings never being implemented or captured.  With millions of dollars in savings at stake, proactive contract compliance monitoring is paramount.*</a:t>
            </a:r>
          </a:p>
        </p:txBody>
      </p:sp>
      <p:sp>
        <p:nvSpPr>
          <p:cNvPr id="37" name="TextBox 36"/>
          <p:cNvSpPr txBox="1"/>
          <p:nvPr/>
        </p:nvSpPr>
        <p:spPr>
          <a:xfrm flipH="1">
            <a:off x="457200" y="6096000"/>
            <a:ext cx="8382000" cy="369332"/>
          </a:xfrm>
          <a:prstGeom prst="rect">
            <a:avLst/>
          </a:prstGeom>
          <a:noFill/>
        </p:spPr>
        <p:txBody>
          <a:bodyPr wrap="square" rtlCol="0">
            <a:spAutoFit/>
          </a:bodyPr>
          <a:lstStyle/>
          <a:p>
            <a:pPr algn="ctr"/>
            <a:endParaRPr lang="en-US" sz="800" dirty="0">
              <a:latin typeface="Century Schoolbook"/>
              <a:cs typeface="Calibri" pitchFamily="34" charset="0"/>
            </a:endParaRPr>
          </a:p>
          <a:p>
            <a:pPr algn="ctr">
              <a:buFont typeface="Arial" charset="0"/>
              <a:buChar char="•"/>
            </a:pPr>
            <a:r>
              <a:rPr lang="en-US" sz="1000" b="1" dirty="0">
                <a:solidFill>
                  <a:schemeClr val="tx2"/>
                </a:solidFill>
                <a:latin typeface="Century Schoolbook"/>
                <a:cs typeface="Calibri" pitchFamily="34" charset="0"/>
              </a:rPr>
              <a:t>Industry estimates are that  30% to 70% of  negotiated savings are lost due to poor contract management and non-compliance</a:t>
            </a:r>
          </a:p>
        </p:txBody>
      </p:sp>
      <p:pic>
        <p:nvPicPr>
          <p:cNvPr id="38" name="Picture 37" descr="AMS-PAR_LogoSmall_RGB.jpg"/>
          <p:cNvPicPr>
            <a:picLocks noChangeAspect="1"/>
          </p:cNvPicPr>
          <p:nvPr/>
        </p:nvPicPr>
        <p:blipFill>
          <a:blip r:embed="rId3" cstate="print"/>
          <a:srcRect/>
          <a:stretch>
            <a:fillRect/>
          </a:stretch>
        </p:blipFill>
        <p:spPr bwMode="auto">
          <a:xfrm>
            <a:off x="6524763" y="152075"/>
            <a:ext cx="2428911" cy="683131"/>
          </a:xfrm>
          <a:prstGeom prst="rect">
            <a:avLst/>
          </a:prstGeom>
          <a:noFill/>
          <a:ln w="9525">
            <a:noFill/>
            <a:miter lim="800000"/>
            <a:headEnd/>
            <a:tailEnd/>
          </a:ln>
        </p:spPr>
      </p:pic>
      <p:pic>
        <p:nvPicPr>
          <p:cNvPr id="2334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7008" t="47781" r="23728" b="20598"/>
          <a:stretch/>
        </p:blipFill>
        <p:spPr bwMode="auto">
          <a:xfrm>
            <a:off x="203248" y="2715992"/>
            <a:ext cx="5706076" cy="2583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flipH="1">
            <a:off x="5942685" y="2922405"/>
            <a:ext cx="3010989" cy="2246769"/>
          </a:xfrm>
          <a:prstGeom prst="rect">
            <a:avLst/>
          </a:prstGeom>
          <a:noFill/>
        </p:spPr>
        <p:txBody>
          <a:bodyPr wrap="square" rtlCol="0">
            <a:spAutoFit/>
          </a:bodyPr>
          <a:lstStyle/>
          <a:p>
            <a:pPr marL="285750" indent="-285750" algn="l">
              <a:buFont typeface="Arial" pitchFamily="34" charset="0"/>
              <a:buChar char="•"/>
            </a:pPr>
            <a:r>
              <a:rPr lang="en-US" sz="1400" dirty="0">
                <a:latin typeface="Century Schoolbook"/>
                <a:cs typeface="Calibri" pitchFamily="34" charset="0"/>
              </a:rPr>
              <a:t>Geographically dispersed workforce</a:t>
            </a:r>
          </a:p>
          <a:p>
            <a:pPr marL="285750" indent="-285750" algn="l">
              <a:buFont typeface="Arial" pitchFamily="34" charset="0"/>
              <a:buChar char="•"/>
            </a:pPr>
            <a:r>
              <a:rPr lang="en-US" sz="1400" dirty="0">
                <a:latin typeface="Century Schoolbook"/>
                <a:cs typeface="Calibri" pitchFamily="34" charset="0"/>
              </a:rPr>
              <a:t>Complicated contracts with many moving parts</a:t>
            </a:r>
          </a:p>
          <a:p>
            <a:pPr marL="285750" indent="-285750" algn="l">
              <a:buFont typeface="Arial" pitchFamily="34" charset="0"/>
              <a:buChar char="•"/>
            </a:pPr>
            <a:r>
              <a:rPr lang="en-US" sz="1400" dirty="0">
                <a:latin typeface="Century Schoolbook"/>
                <a:cs typeface="Calibri" pitchFamily="34" charset="0"/>
              </a:rPr>
              <a:t>Vendors doing work for multiple offices and business units</a:t>
            </a:r>
          </a:p>
          <a:p>
            <a:pPr marL="285750" indent="-285750" algn="l">
              <a:buFont typeface="Arial" pitchFamily="34" charset="0"/>
              <a:buChar char="•"/>
            </a:pPr>
            <a:r>
              <a:rPr lang="en-US" sz="1400" dirty="0">
                <a:latin typeface="Century Schoolbook"/>
                <a:cs typeface="Calibri" pitchFamily="34" charset="0"/>
              </a:rPr>
              <a:t>Hundreds of invoice approvers</a:t>
            </a:r>
          </a:p>
          <a:p>
            <a:pPr marL="285750" indent="-285750" algn="l">
              <a:buFont typeface="Arial" pitchFamily="34" charset="0"/>
              <a:buChar char="•"/>
            </a:pPr>
            <a:r>
              <a:rPr lang="en-US" sz="1400" dirty="0">
                <a:latin typeface="Century Schoolbook"/>
                <a:cs typeface="Calibri" pitchFamily="34" charset="0"/>
              </a:rPr>
              <a:t>Corporate and “field” procurement professionals</a:t>
            </a:r>
          </a:p>
        </p:txBody>
      </p:sp>
    </p:spTree>
    <p:extLst>
      <p:ext uri="{BB962C8B-B14F-4D97-AF65-F5344CB8AC3E}">
        <p14:creationId xmlns:p14="http://schemas.microsoft.com/office/powerpoint/2010/main" val="2513519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CA3F7EF-09EA-4836-A32D-EB77B0AC6E70}" type="slidenum">
              <a:rPr lang="en-US" smtClean="0">
                <a:latin typeface="Century Schoolbook"/>
              </a:rPr>
              <a:pPr/>
              <a:t>4</a:t>
            </a:fld>
            <a:r>
              <a:rPr lang="en-US" dirty="0">
                <a:latin typeface="Century Schoolbook"/>
              </a:rPr>
              <a:t> </a:t>
            </a:r>
          </a:p>
        </p:txBody>
      </p:sp>
      <p:sp>
        <p:nvSpPr>
          <p:cNvPr id="3" name="Content Placeholder 2"/>
          <p:cNvSpPr txBox="1">
            <a:spLocks/>
          </p:cNvSpPr>
          <p:nvPr/>
        </p:nvSpPr>
        <p:spPr>
          <a:xfrm>
            <a:off x="229857" y="1092818"/>
            <a:ext cx="8713972" cy="3679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1600" kern="0" dirty="0">
                <a:solidFill>
                  <a:schemeClr val="tx2"/>
                </a:solidFill>
                <a:latin typeface="Century Schoolbook"/>
                <a:cs typeface="Tahoma" pitchFamily="34" charset="0"/>
              </a:rPr>
              <a:t>Determining which vendors to audit?</a:t>
            </a:r>
          </a:p>
        </p:txBody>
      </p:sp>
      <p:sp>
        <p:nvSpPr>
          <p:cNvPr id="4" name="Rectangle 3"/>
          <p:cNvSpPr>
            <a:spLocks noChangeArrowheads="1"/>
          </p:cNvSpPr>
          <p:nvPr>
            <p:custDataLst>
              <p:tags r:id="rId1"/>
            </p:custDataLst>
          </p:nvPr>
        </p:nvSpPr>
        <p:spPr bwMode="gray">
          <a:xfrm>
            <a:off x="196572" y="188875"/>
            <a:ext cx="8278813" cy="646331"/>
          </a:xfrm>
          <a:prstGeom prst="rect">
            <a:avLst/>
          </a:prstGeom>
          <a:noFill/>
          <a:ln w="9525">
            <a:noFill/>
            <a:miter lim="800000"/>
            <a:headEnd/>
            <a:tailEnd/>
          </a:ln>
        </p:spPr>
        <p:txBody>
          <a:bodyPr lIns="0" tIns="0" rIns="0" bIns="0">
            <a:spAutoFit/>
          </a:bodyPr>
          <a:lstStyle/>
          <a:p>
            <a:pPr algn="l">
              <a:defRPr/>
            </a:pPr>
            <a:r>
              <a:rPr lang="en-US" sz="2400" b="1" dirty="0">
                <a:solidFill>
                  <a:schemeClr val="tx2"/>
                </a:solidFill>
                <a:latin typeface="Century Schoolbook"/>
              </a:rPr>
              <a:t>Risk Analysis</a:t>
            </a:r>
          </a:p>
          <a:p>
            <a:pPr algn="l">
              <a:defRPr/>
            </a:pPr>
            <a:r>
              <a:rPr lang="en-US" sz="1800" dirty="0">
                <a:solidFill>
                  <a:schemeClr val="tx2"/>
                </a:solidFill>
                <a:latin typeface="Century Schoolbook"/>
              </a:rPr>
              <a:t>Determining your contract compliance</a:t>
            </a:r>
          </a:p>
        </p:txBody>
      </p:sp>
      <p:pic>
        <p:nvPicPr>
          <p:cNvPr id="7" name="Picture 6" descr="AMS-PAR_LogoSmall_RGB.jpg"/>
          <p:cNvPicPr>
            <a:picLocks noChangeAspect="1"/>
          </p:cNvPicPr>
          <p:nvPr/>
        </p:nvPicPr>
        <p:blipFill>
          <a:blip r:embed="rId3" cstate="print"/>
          <a:srcRect/>
          <a:stretch>
            <a:fillRect/>
          </a:stretch>
        </p:blipFill>
        <p:spPr bwMode="auto">
          <a:xfrm>
            <a:off x="6524763" y="152075"/>
            <a:ext cx="2428911" cy="683131"/>
          </a:xfrm>
          <a:prstGeom prst="rect">
            <a:avLst/>
          </a:prstGeom>
          <a:noFill/>
          <a:ln w="9525">
            <a:noFill/>
            <a:miter lim="800000"/>
            <a:headEnd/>
            <a:tailEnd/>
          </a:ln>
        </p:spPr>
      </p:pic>
      <p:sp>
        <p:nvSpPr>
          <p:cNvPr id="5" name="Rectangle 4"/>
          <p:cNvSpPr/>
          <p:nvPr/>
        </p:nvSpPr>
        <p:spPr>
          <a:xfrm>
            <a:off x="313899" y="1473951"/>
            <a:ext cx="8588986" cy="423081"/>
          </a:xfrm>
          <a:prstGeom prst="rect">
            <a:avLst/>
          </a:prstGeom>
          <a:gradFill flip="none" rotWithShape="1">
            <a:gsLst>
              <a:gs pos="0">
                <a:srgbClr val="5E9EFF"/>
              </a:gs>
              <a:gs pos="39999">
                <a:srgbClr val="85C2FF"/>
              </a:gs>
              <a:gs pos="70000">
                <a:srgbClr val="C4D6EB"/>
              </a:gs>
              <a:gs pos="100000">
                <a:srgbClr val="FFEBFA"/>
              </a:gs>
            </a:gsLst>
            <a:lin ang="108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Schoolbook" pitchFamily="18" charset="0"/>
              </a:rPr>
              <a:t>Risk profile matrix can include…</a:t>
            </a:r>
          </a:p>
        </p:txBody>
      </p:sp>
      <p:sp>
        <p:nvSpPr>
          <p:cNvPr id="6" name="Line Callout 1 5"/>
          <p:cNvSpPr/>
          <p:nvPr/>
        </p:nvSpPr>
        <p:spPr>
          <a:xfrm>
            <a:off x="752900" y="2021344"/>
            <a:ext cx="1774208" cy="719564"/>
          </a:xfrm>
          <a:prstGeom prst="borderCallout1">
            <a:avLst>
              <a:gd name="adj1" fmla="val 18750"/>
              <a:gd name="adj2" fmla="val -8333"/>
              <a:gd name="adj3" fmla="val -36962"/>
              <a:gd name="adj4" fmla="val -21115"/>
            </a:avLst>
          </a:prstGeom>
          <a:noFill/>
          <a:ln cap="rnd">
            <a:solidFill>
              <a:schemeClr val="bg1">
                <a:lumMod val="65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buFont typeface="Arial" panose="020B0604020202020204" pitchFamily="34" charset="0"/>
              <a:buChar char="•"/>
            </a:pPr>
            <a:r>
              <a:rPr lang="en-US" sz="1200" dirty="0">
                <a:solidFill>
                  <a:schemeClr val="tx1"/>
                </a:solidFill>
                <a:latin typeface="Century Schoolbook"/>
              </a:rPr>
              <a:t>Total Spend</a:t>
            </a:r>
          </a:p>
          <a:p>
            <a:pPr marL="285750" indent="-285750" algn="l">
              <a:buFont typeface="Arial" panose="020B0604020202020204" pitchFamily="34" charset="0"/>
              <a:buChar char="•"/>
            </a:pPr>
            <a:r>
              <a:rPr lang="en-US" sz="1200" dirty="0">
                <a:solidFill>
                  <a:schemeClr val="tx1"/>
                </a:solidFill>
                <a:latin typeface="Century Schoolbook"/>
              </a:rPr>
              <a:t>Have they been audited before?</a:t>
            </a:r>
          </a:p>
        </p:txBody>
      </p:sp>
      <p:sp>
        <p:nvSpPr>
          <p:cNvPr id="9" name="Line Callout 1 8"/>
          <p:cNvSpPr/>
          <p:nvPr/>
        </p:nvSpPr>
        <p:spPr>
          <a:xfrm>
            <a:off x="3562984" y="2019450"/>
            <a:ext cx="2194966" cy="1481567"/>
          </a:xfrm>
          <a:prstGeom prst="borderCallout1">
            <a:avLst>
              <a:gd name="adj1" fmla="val 18750"/>
              <a:gd name="adj2" fmla="val -8333"/>
              <a:gd name="adj3" fmla="val -19460"/>
              <a:gd name="adj4" fmla="val -27333"/>
            </a:avLst>
          </a:prstGeom>
          <a:noFill/>
          <a:ln cap="rnd">
            <a:solidFill>
              <a:schemeClr val="bg1">
                <a:lumMod val="65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buFont typeface="Arial" panose="020B0604020202020204" pitchFamily="34" charset="0"/>
              <a:buChar char="•"/>
            </a:pPr>
            <a:r>
              <a:rPr lang="en-US" sz="1200" dirty="0">
                <a:solidFill>
                  <a:schemeClr val="tx1"/>
                </a:solidFill>
                <a:latin typeface="Century Schoolbook"/>
              </a:rPr>
              <a:t>Total Spend</a:t>
            </a:r>
          </a:p>
          <a:p>
            <a:pPr marL="285750" indent="-285750" algn="l">
              <a:buFont typeface="Arial" panose="020B0604020202020204" pitchFamily="34" charset="0"/>
              <a:buChar char="•"/>
            </a:pPr>
            <a:r>
              <a:rPr lang="en-US" sz="1200" dirty="0">
                <a:solidFill>
                  <a:schemeClr val="tx1"/>
                </a:solidFill>
                <a:latin typeface="Century Schoolbook"/>
              </a:rPr>
              <a:t>Have they been audited before?</a:t>
            </a:r>
          </a:p>
          <a:p>
            <a:pPr marL="285750" indent="-285750" algn="l">
              <a:buFont typeface="Arial" panose="020B0604020202020204" pitchFamily="34" charset="0"/>
              <a:buChar char="•"/>
            </a:pPr>
            <a:r>
              <a:rPr lang="en-US" sz="1200" dirty="0">
                <a:solidFill>
                  <a:schemeClr val="tx1"/>
                </a:solidFill>
                <a:latin typeface="Century Schoolbook"/>
              </a:rPr>
              <a:t>Category</a:t>
            </a:r>
          </a:p>
          <a:p>
            <a:pPr marL="285750" indent="-285750" algn="l">
              <a:buFont typeface="Arial" panose="020B0604020202020204" pitchFamily="34" charset="0"/>
              <a:buChar char="•"/>
            </a:pPr>
            <a:r>
              <a:rPr lang="en-US" sz="1200" dirty="0">
                <a:solidFill>
                  <a:schemeClr val="tx1"/>
                </a:solidFill>
                <a:latin typeface="Century Schoolbook"/>
              </a:rPr>
              <a:t>Operations Interviews</a:t>
            </a:r>
          </a:p>
          <a:p>
            <a:pPr marL="285750" indent="-285750" algn="l">
              <a:buFont typeface="Arial" panose="020B0604020202020204" pitchFamily="34" charset="0"/>
              <a:buChar char="•"/>
            </a:pPr>
            <a:endParaRPr lang="en-US" sz="1200" dirty="0">
              <a:solidFill>
                <a:schemeClr val="tx1"/>
              </a:solidFill>
              <a:latin typeface="Century Schoolbook"/>
            </a:endParaRPr>
          </a:p>
        </p:txBody>
      </p:sp>
      <p:sp>
        <p:nvSpPr>
          <p:cNvPr id="10" name="Line Callout 1 9"/>
          <p:cNvSpPr/>
          <p:nvPr/>
        </p:nvSpPr>
        <p:spPr>
          <a:xfrm>
            <a:off x="6366772" y="2014524"/>
            <a:ext cx="2194966" cy="1946141"/>
          </a:xfrm>
          <a:prstGeom prst="borderCallout1">
            <a:avLst>
              <a:gd name="adj1" fmla="val 16081"/>
              <a:gd name="adj2" fmla="val 102965"/>
              <a:gd name="adj3" fmla="val -21302"/>
              <a:gd name="adj4" fmla="val 114431"/>
            </a:avLst>
          </a:prstGeom>
          <a:noFill/>
          <a:ln cap="rnd">
            <a:solidFill>
              <a:schemeClr val="bg1">
                <a:lumMod val="65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buFont typeface="Arial" panose="020B0604020202020204" pitchFamily="34" charset="0"/>
              <a:buChar char="•"/>
            </a:pPr>
            <a:r>
              <a:rPr lang="en-US" sz="1200" dirty="0">
                <a:solidFill>
                  <a:schemeClr val="tx1"/>
                </a:solidFill>
                <a:latin typeface="Century Schoolbook"/>
              </a:rPr>
              <a:t>Vendor Spend</a:t>
            </a:r>
          </a:p>
          <a:p>
            <a:pPr marL="285750" indent="-285750" algn="l">
              <a:buFont typeface="Arial" panose="020B0604020202020204" pitchFamily="34" charset="0"/>
              <a:buChar char="•"/>
            </a:pPr>
            <a:r>
              <a:rPr lang="en-US" sz="1200" dirty="0">
                <a:solidFill>
                  <a:schemeClr val="tx1"/>
                </a:solidFill>
                <a:latin typeface="Century Schoolbook"/>
              </a:rPr>
              <a:t>Have they been audited before?</a:t>
            </a:r>
          </a:p>
          <a:p>
            <a:pPr marL="285750" indent="-285750" algn="l">
              <a:buFont typeface="Arial" panose="020B0604020202020204" pitchFamily="34" charset="0"/>
              <a:buChar char="•"/>
            </a:pPr>
            <a:r>
              <a:rPr lang="en-US" sz="1200" dirty="0">
                <a:solidFill>
                  <a:schemeClr val="tx1"/>
                </a:solidFill>
                <a:latin typeface="Century Schoolbook"/>
              </a:rPr>
              <a:t>Category</a:t>
            </a:r>
          </a:p>
          <a:p>
            <a:pPr marL="285750" indent="-285750" algn="l">
              <a:buFont typeface="Arial" panose="020B0604020202020204" pitchFamily="34" charset="0"/>
              <a:buChar char="•"/>
            </a:pPr>
            <a:r>
              <a:rPr lang="en-US" sz="1200" dirty="0">
                <a:solidFill>
                  <a:schemeClr val="tx1"/>
                </a:solidFill>
                <a:latin typeface="Century Schoolbook"/>
              </a:rPr>
              <a:t>Operations Interviews</a:t>
            </a:r>
          </a:p>
          <a:p>
            <a:pPr marL="285750" indent="-285750" algn="l">
              <a:buFont typeface="Arial" panose="020B0604020202020204" pitchFamily="34" charset="0"/>
              <a:buChar char="•"/>
            </a:pPr>
            <a:r>
              <a:rPr lang="en-US" sz="1200" dirty="0">
                <a:solidFill>
                  <a:schemeClr val="tx1"/>
                </a:solidFill>
                <a:latin typeface="Century Schoolbook"/>
              </a:rPr>
              <a:t>Contract Due Diligence Review (type, rates, complexity, etc.)</a:t>
            </a:r>
          </a:p>
          <a:p>
            <a:pPr marL="285750" indent="-285750" algn="l">
              <a:buFont typeface="Arial" panose="020B0604020202020204" pitchFamily="34" charset="0"/>
              <a:buChar char="•"/>
            </a:pPr>
            <a:r>
              <a:rPr lang="en-US" sz="1200" dirty="0">
                <a:solidFill>
                  <a:schemeClr val="tx1"/>
                </a:solidFill>
                <a:latin typeface="Century Schoolbook"/>
              </a:rPr>
              <a:t>Review of recent invoice</a:t>
            </a:r>
          </a:p>
          <a:p>
            <a:pPr marL="285750" indent="-285750" algn="l">
              <a:buFont typeface="Arial" panose="020B0604020202020204" pitchFamily="34" charset="0"/>
              <a:buChar char="•"/>
            </a:pPr>
            <a:endParaRPr lang="en-US" sz="1200" dirty="0">
              <a:solidFill>
                <a:schemeClr val="tx1"/>
              </a:solidFill>
              <a:latin typeface="Century Schoolbook"/>
            </a:endParaRPr>
          </a:p>
        </p:txBody>
      </p:sp>
      <p:sp>
        <p:nvSpPr>
          <p:cNvPr id="11" name="Content Placeholder 2"/>
          <p:cNvSpPr txBox="1">
            <a:spLocks/>
          </p:cNvSpPr>
          <p:nvPr/>
        </p:nvSpPr>
        <p:spPr>
          <a:xfrm>
            <a:off x="232129" y="3920226"/>
            <a:ext cx="8713972" cy="3679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1600" kern="0" dirty="0">
                <a:solidFill>
                  <a:schemeClr val="tx2"/>
                </a:solidFill>
                <a:latin typeface="Century Schoolbook"/>
                <a:cs typeface="Tahoma" pitchFamily="34" charset="0"/>
              </a:rPr>
              <a:t>Determining what the “audit” looks like?  What is the desired outcome?</a:t>
            </a:r>
          </a:p>
        </p:txBody>
      </p:sp>
      <p:sp>
        <p:nvSpPr>
          <p:cNvPr id="12" name="Rectangle 11"/>
          <p:cNvSpPr/>
          <p:nvPr/>
        </p:nvSpPr>
        <p:spPr>
          <a:xfrm>
            <a:off x="316171" y="4315007"/>
            <a:ext cx="8588986" cy="423081"/>
          </a:xfrm>
          <a:prstGeom prst="rect">
            <a:avLst/>
          </a:prstGeom>
          <a:gradFill flip="none" rotWithShape="1">
            <a:gsLst>
              <a:gs pos="0">
                <a:srgbClr val="5E9EFF"/>
              </a:gs>
              <a:gs pos="39999">
                <a:srgbClr val="85C2FF"/>
              </a:gs>
              <a:gs pos="70000">
                <a:srgbClr val="C4D6EB"/>
              </a:gs>
              <a:gs pos="100000">
                <a:srgbClr val="FFEBFA"/>
              </a:gs>
            </a:gsLst>
            <a:lin ang="108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entury Schoolbook" pitchFamily="18" charset="0"/>
              </a:rPr>
              <a:t>A vendor audit can be…</a:t>
            </a:r>
          </a:p>
        </p:txBody>
      </p:sp>
      <p:sp>
        <p:nvSpPr>
          <p:cNvPr id="13" name="Line Callout 1 12"/>
          <p:cNvSpPr/>
          <p:nvPr/>
        </p:nvSpPr>
        <p:spPr>
          <a:xfrm>
            <a:off x="752900" y="4851037"/>
            <a:ext cx="1774208" cy="719564"/>
          </a:xfrm>
          <a:prstGeom prst="borderCallout1">
            <a:avLst>
              <a:gd name="adj1" fmla="val 18750"/>
              <a:gd name="adj2" fmla="val -8333"/>
              <a:gd name="adj3" fmla="val -36962"/>
              <a:gd name="adj4" fmla="val -21115"/>
            </a:avLst>
          </a:prstGeom>
          <a:noFill/>
          <a:ln cap="rnd">
            <a:solidFill>
              <a:schemeClr val="bg1">
                <a:lumMod val="65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buFont typeface="Arial" panose="020B0604020202020204" pitchFamily="34" charset="0"/>
              <a:buChar char="•"/>
            </a:pPr>
            <a:r>
              <a:rPr lang="en-US" sz="1200" dirty="0">
                <a:solidFill>
                  <a:schemeClr val="tx1"/>
                </a:solidFill>
                <a:latin typeface="Century Schoolbook"/>
              </a:rPr>
              <a:t>Review of most recent invoice(s)</a:t>
            </a:r>
          </a:p>
        </p:txBody>
      </p:sp>
      <p:sp>
        <p:nvSpPr>
          <p:cNvPr id="14" name="Line Callout 1 13"/>
          <p:cNvSpPr/>
          <p:nvPr/>
        </p:nvSpPr>
        <p:spPr>
          <a:xfrm>
            <a:off x="3562984" y="4852449"/>
            <a:ext cx="2194966" cy="1356423"/>
          </a:xfrm>
          <a:prstGeom prst="borderCallout1">
            <a:avLst>
              <a:gd name="adj1" fmla="val 18750"/>
              <a:gd name="adj2" fmla="val -8333"/>
              <a:gd name="adj3" fmla="val -19460"/>
              <a:gd name="adj4" fmla="val -27333"/>
            </a:avLst>
          </a:prstGeom>
          <a:noFill/>
          <a:ln cap="rnd">
            <a:solidFill>
              <a:schemeClr val="bg1">
                <a:lumMod val="65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buFont typeface="Arial" panose="020B0604020202020204" pitchFamily="34" charset="0"/>
              <a:buChar char="•"/>
            </a:pPr>
            <a:r>
              <a:rPr lang="en-US" sz="1200" dirty="0">
                <a:solidFill>
                  <a:schemeClr val="tx1"/>
                </a:solidFill>
                <a:latin typeface="Century Schoolbook"/>
              </a:rPr>
              <a:t>Review of most recent invoice(s)</a:t>
            </a:r>
          </a:p>
          <a:p>
            <a:pPr marL="285750" indent="-285750" algn="l">
              <a:buFont typeface="Arial" panose="020B0604020202020204" pitchFamily="34" charset="0"/>
              <a:buChar char="•"/>
            </a:pPr>
            <a:r>
              <a:rPr lang="en-US" sz="1200" dirty="0">
                <a:solidFill>
                  <a:schemeClr val="tx1"/>
                </a:solidFill>
                <a:latin typeface="Century Schoolbook"/>
              </a:rPr>
              <a:t>On-site review/price verification for last 3 years of billings</a:t>
            </a:r>
          </a:p>
          <a:p>
            <a:pPr marL="285750" indent="-285750" algn="l">
              <a:buFont typeface="Arial" panose="020B0604020202020204" pitchFamily="34" charset="0"/>
              <a:buChar char="•"/>
            </a:pPr>
            <a:r>
              <a:rPr lang="en-US" sz="1200" dirty="0">
                <a:solidFill>
                  <a:schemeClr val="tx1"/>
                </a:solidFill>
                <a:latin typeface="Century Schoolbook"/>
              </a:rPr>
              <a:t>Insurance verification</a:t>
            </a:r>
            <a:endParaRPr lang="en-US" sz="1200" dirty="0">
              <a:solidFill>
                <a:srgbClr val="FF0000"/>
              </a:solidFill>
              <a:latin typeface="Century Schoolbook"/>
            </a:endParaRPr>
          </a:p>
        </p:txBody>
      </p:sp>
      <p:sp>
        <p:nvSpPr>
          <p:cNvPr id="15" name="Line Callout 1 14"/>
          <p:cNvSpPr/>
          <p:nvPr/>
        </p:nvSpPr>
        <p:spPr>
          <a:xfrm>
            <a:off x="6366772" y="4855580"/>
            <a:ext cx="2194966" cy="1872766"/>
          </a:xfrm>
          <a:prstGeom prst="borderCallout1">
            <a:avLst>
              <a:gd name="adj1" fmla="val 16081"/>
              <a:gd name="adj2" fmla="val 102965"/>
              <a:gd name="adj3" fmla="val -21302"/>
              <a:gd name="adj4" fmla="val 114431"/>
            </a:avLst>
          </a:prstGeom>
          <a:noFill/>
          <a:ln cap="rnd">
            <a:solidFill>
              <a:schemeClr val="bg1">
                <a:lumMod val="65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buFont typeface="Arial" panose="020B0604020202020204" pitchFamily="34" charset="0"/>
              <a:buChar char="•"/>
            </a:pPr>
            <a:r>
              <a:rPr lang="en-US" sz="1200" dirty="0">
                <a:solidFill>
                  <a:schemeClr val="tx1"/>
                </a:solidFill>
                <a:latin typeface="Century Schoolbook"/>
              </a:rPr>
              <a:t>On-site, complete contract compliance review for last 3 years of billings</a:t>
            </a:r>
          </a:p>
          <a:p>
            <a:pPr marL="285750" indent="-285750" algn="l">
              <a:buFont typeface="Arial" panose="020B0604020202020204" pitchFamily="34" charset="0"/>
              <a:buChar char="•"/>
            </a:pPr>
            <a:r>
              <a:rPr lang="en-US" sz="1200" dirty="0">
                <a:solidFill>
                  <a:schemeClr val="tx1"/>
                </a:solidFill>
                <a:latin typeface="Century Schoolbook"/>
              </a:rPr>
              <a:t>Insurance verification</a:t>
            </a:r>
          </a:p>
          <a:p>
            <a:pPr marL="285750" indent="-285750" algn="l">
              <a:buFont typeface="Arial" panose="020B0604020202020204" pitchFamily="34" charset="0"/>
              <a:buChar char="•"/>
            </a:pPr>
            <a:r>
              <a:rPr lang="en-US" sz="1200" dirty="0">
                <a:solidFill>
                  <a:schemeClr val="tx1"/>
                </a:solidFill>
                <a:latin typeface="Century Schoolbook"/>
              </a:rPr>
              <a:t>Business Relationship Testing / Conflict of Interest</a:t>
            </a:r>
          </a:p>
          <a:p>
            <a:pPr marL="285750" indent="-285750" algn="l">
              <a:buFont typeface="Arial" panose="020B0604020202020204" pitchFamily="34" charset="0"/>
              <a:buChar char="•"/>
            </a:pPr>
            <a:endParaRPr lang="en-US" sz="1200" dirty="0">
              <a:solidFill>
                <a:schemeClr val="tx1"/>
              </a:solidFill>
              <a:latin typeface="Century Schoolbook"/>
            </a:endParaRPr>
          </a:p>
        </p:txBody>
      </p:sp>
    </p:spTree>
    <p:extLst>
      <p:ext uri="{BB962C8B-B14F-4D97-AF65-F5344CB8AC3E}">
        <p14:creationId xmlns:p14="http://schemas.microsoft.com/office/powerpoint/2010/main" val="1432120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CA3F7EF-09EA-4836-A32D-EB77B0AC6E70}" type="slidenum">
              <a:rPr lang="en-US" smtClean="0">
                <a:latin typeface="Century Schoolbook"/>
              </a:rPr>
              <a:pPr/>
              <a:t>5</a:t>
            </a:fld>
            <a:r>
              <a:rPr lang="en-US" dirty="0">
                <a:latin typeface="Century Schoolbook"/>
              </a:rPr>
              <a:t> </a:t>
            </a:r>
          </a:p>
        </p:txBody>
      </p:sp>
      <p:sp>
        <p:nvSpPr>
          <p:cNvPr id="3" name="Content Placeholder 2"/>
          <p:cNvSpPr txBox="1">
            <a:spLocks/>
          </p:cNvSpPr>
          <p:nvPr/>
        </p:nvSpPr>
        <p:spPr>
          <a:xfrm>
            <a:off x="188913" y="1038226"/>
            <a:ext cx="8713972" cy="260572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1800" b="1" kern="0" dirty="0">
                <a:latin typeface="Century Schoolbook"/>
                <a:cs typeface="Tahoma" pitchFamily="34" charset="0"/>
              </a:rPr>
              <a:t>Planning </a:t>
            </a:r>
          </a:p>
          <a:p>
            <a:pPr lvl="1" algn="just" fontAlgn="auto">
              <a:lnSpc>
                <a:spcPct val="170000"/>
              </a:lnSpc>
              <a:spcAft>
                <a:spcPts val="0"/>
              </a:spcAft>
              <a:buFont typeface="+mj-lt"/>
              <a:buAutoNum type="arabicPeriod"/>
              <a:defRPr/>
            </a:pPr>
            <a:r>
              <a:rPr kumimoji="0" lang="en-US" sz="1800" i="0" u="none" strike="noStrike" kern="1200" cap="none" spc="0" normalizeH="0" baseline="0" noProof="0" dirty="0">
                <a:ln>
                  <a:noFill/>
                </a:ln>
                <a:effectLst/>
                <a:uLnTx/>
                <a:uFillTx/>
                <a:latin typeface="Century Schoolbook"/>
              </a:rPr>
              <a:t>Notify vendor</a:t>
            </a:r>
          </a:p>
          <a:p>
            <a:pPr lvl="1" algn="just" fontAlgn="auto">
              <a:lnSpc>
                <a:spcPct val="170000"/>
              </a:lnSpc>
              <a:spcAft>
                <a:spcPts val="0"/>
              </a:spcAft>
              <a:buFont typeface="+mj-lt"/>
              <a:buAutoNum type="arabicPeriod"/>
              <a:defRPr/>
            </a:pPr>
            <a:r>
              <a:rPr lang="en-US" sz="1800" dirty="0">
                <a:latin typeface="Century Schoolbook"/>
              </a:rPr>
              <a:t>Data request and schedule on-site</a:t>
            </a:r>
          </a:p>
          <a:p>
            <a:pPr lvl="1" algn="just" fontAlgn="auto">
              <a:lnSpc>
                <a:spcPct val="170000"/>
              </a:lnSpc>
              <a:spcAft>
                <a:spcPts val="0"/>
              </a:spcAft>
              <a:buFont typeface="+mj-lt"/>
              <a:buAutoNum type="arabicPeriod"/>
              <a:defRPr/>
            </a:pPr>
            <a:r>
              <a:rPr kumimoji="0" lang="en-US" sz="1800" i="0" u="none" strike="noStrike" kern="1200" cap="none" spc="0" normalizeH="0" noProof="0" dirty="0">
                <a:ln>
                  <a:noFill/>
                </a:ln>
                <a:effectLst/>
                <a:uLnTx/>
                <a:uFillTx/>
                <a:latin typeface="Century Schoolbook"/>
              </a:rPr>
              <a:t>Obtain data and build audit plan before you go on-site</a:t>
            </a:r>
          </a:p>
          <a:p>
            <a:pPr lvl="1" algn="just" fontAlgn="auto">
              <a:lnSpc>
                <a:spcPct val="170000"/>
              </a:lnSpc>
              <a:spcAft>
                <a:spcPts val="0"/>
              </a:spcAft>
              <a:buFont typeface="+mj-lt"/>
              <a:buAutoNum type="arabicPeriod"/>
              <a:defRPr/>
            </a:pPr>
            <a:r>
              <a:rPr lang="en-US" sz="1800" dirty="0">
                <a:latin typeface="Century Schoolbook"/>
              </a:rPr>
              <a:t>Review audit plan with lead auditor </a:t>
            </a:r>
            <a:endParaRPr kumimoji="0" lang="en-US" sz="1800" i="0" u="none" strike="noStrike" kern="1200" cap="none" spc="0" normalizeH="0" noProof="0" dirty="0">
              <a:ln>
                <a:noFill/>
              </a:ln>
              <a:effectLst/>
              <a:uLnTx/>
              <a:uFillTx/>
              <a:latin typeface="Century Schoolbook"/>
            </a:endParaRPr>
          </a:p>
        </p:txBody>
      </p:sp>
      <p:sp>
        <p:nvSpPr>
          <p:cNvPr id="4" name="Rectangle 3"/>
          <p:cNvSpPr>
            <a:spLocks noChangeArrowheads="1"/>
          </p:cNvSpPr>
          <p:nvPr>
            <p:custDataLst>
              <p:tags r:id="rId1"/>
            </p:custDataLst>
          </p:nvPr>
        </p:nvSpPr>
        <p:spPr bwMode="gray">
          <a:xfrm>
            <a:off x="196572" y="188875"/>
            <a:ext cx="8278813" cy="646331"/>
          </a:xfrm>
          <a:prstGeom prst="rect">
            <a:avLst/>
          </a:prstGeom>
          <a:noFill/>
          <a:ln w="9525">
            <a:noFill/>
            <a:miter lim="800000"/>
            <a:headEnd/>
            <a:tailEnd/>
          </a:ln>
        </p:spPr>
        <p:txBody>
          <a:bodyPr lIns="0" tIns="0" rIns="0" bIns="0">
            <a:spAutoFit/>
          </a:bodyPr>
          <a:lstStyle/>
          <a:p>
            <a:pPr algn="l">
              <a:defRPr/>
            </a:pPr>
            <a:r>
              <a:rPr lang="en-US" sz="2400" b="1" dirty="0">
                <a:solidFill>
                  <a:schemeClr val="tx2"/>
                </a:solidFill>
                <a:latin typeface="Century Schoolbook"/>
              </a:rPr>
              <a:t>Audit Planning/Fieldwork</a:t>
            </a:r>
          </a:p>
          <a:p>
            <a:pPr algn="l">
              <a:defRPr/>
            </a:pPr>
            <a:r>
              <a:rPr lang="en-US" sz="1800" dirty="0">
                <a:solidFill>
                  <a:schemeClr val="tx2"/>
                </a:solidFill>
                <a:latin typeface="Century Schoolbook"/>
              </a:rPr>
              <a:t>Executing your auditing program</a:t>
            </a:r>
          </a:p>
        </p:txBody>
      </p:sp>
      <p:pic>
        <p:nvPicPr>
          <p:cNvPr id="7" name="Picture 6" descr="AMS-PAR_LogoSmall_RGB.jpg"/>
          <p:cNvPicPr>
            <a:picLocks noChangeAspect="1"/>
          </p:cNvPicPr>
          <p:nvPr/>
        </p:nvPicPr>
        <p:blipFill>
          <a:blip r:embed="rId3" cstate="print"/>
          <a:srcRect/>
          <a:stretch>
            <a:fillRect/>
          </a:stretch>
        </p:blipFill>
        <p:spPr bwMode="auto">
          <a:xfrm>
            <a:off x="6524763" y="152075"/>
            <a:ext cx="2428911" cy="683131"/>
          </a:xfrm>
          <a:prstGeom prst="rect">
            <a:avLst/>
          </a:prstGeom>
          <a:noFill/>
          <a:ln w="9525">
            <a:noFill/>
            <a:miter lim="800000"/>
            <a:headEnd/>
            <a:tailEnd/>
          </a:ln>
        </p:spPr>
      </p:pic>
      <p:sp>
        <p:nvSpPr>
          <p:cNvPr id="11" name="Text Box 4"/>
          <p:cNvSpPr txBox="1">
            <a:spLocks noChangeArrowheads="1"/>
          </p:cNvSpPr>
          <p:nvPr/>
        </p:nvSpPr>
        <p:spPr bwMode="auto">
          <a:xfrm>
            <a:off x="300251" y="3643952"/>
            <a:ext cx="8602634" cy="338554"/>
          </a:xfrm>
          <a:prstGeom prst="rect">
            <a:avLst/>
          </a:prstGeom>
          <a:solidFill>
            <a:schemeClr val="bg1"/>
          </a:solidFill>
          <a:ln w="6350" algn="ctr">
            <a:noFill/>
            <a:miter lim="800000"/>
            <a:headEnd/>
            <a:tailEnd/>
          </a:ln>
        </p:spPr>
        <p:txBody>
          <a:bodyPr wrap="square">
            <a:spAutoFit/>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US" b="0" i="0" u="none" strike="noStrike" kern="0" cap="none" spc="0" normalizeH="0" baseline="0" noProof="0" dirty="0">
                <a:ln>
                  <a:noFill/>
                </a:ln>
                <a:solidFill>
                  <a:schemeClr val="tx2"/>
                </a:solidFill>
                <a:effectLst/>
                <a:uLnTx/>
                <a:uFillTx/>
                <a:latin typeface="Century Schoolbook"/>
              </a:rPr>
              <a:t>Effective and efficient planning can save thousands of dollars and weeks of time</a:t>
            </a:r>
            <a:r>
              <a:rPr kumimoji="0" lang="en-US" b="0" i="0" u="none" strike="noStrike" kern="0" cap="none" spc="0" normalizeH="0" noProof="0" dirty="0">
                <a:ln>
                  <a:noFill/>
                </a:ln>
                <a:solidFill>
                  <a:schemeClr val="tx2"/>
                </a:solidFill>
                <a:effectLst/>
                <a:uLnTx/>
                <a:uFillTx/>
                <a:latin typeface="Century Schoolbook"/>
              </a:rPr>
              <a:t>.</a:t>
            </a:r>
          </a:p>
        </p:txBody>
      </p:sp>
      <p:sp>
        <p:nvSpPr>
          <p:cNvPr id="12" name="Content Placeholder 2"/>
          <p:cNvSpPr txBox="1">
            <a:spLocks/>
          </p:cNvSpPr>
          <p:nvPr/>
        </p:nvSpPr>
        <p:spPr>
          <a:xfrm>
            <a:off x="191185" y="4193186"/>
            <a:ext cx="8713972" cy="260572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1800" b="1" kern="0" dirty="0">
                <a:latin typeface="Century Schoolbook"/>
                <a:cs typeface="Tahoma" pitchFamily="34" charset="0"/>
              </a:rPr>
              <a:t>Fieldwork </a:t>
            </a:r>
          </a:p>
          <a:p>
            <a:pPr lvl="1" algn="just" fontAlgn="auto">
              <a:lnSpc>
                <a:spcPct val="170000"/>
              </a:lnSpc>
              <a:spcAft>
                <a:spcPts val="0"/>
              </a:spcAft>
              <a:buFont typeface="+mj-lt"/>
              <a:buAutoNum type="arabicPeriod"/>
              <a:defRPr/>
            </a:pPr>
            <a:r>
              <a:rPr lang="en-US" sz="1800" dirty="0">
                <a:latin typeface="Century Schoolbook"/>
              </a:rPr>
              <a:t>Day 1 kick-off meeting</a:t>
            </a:r>
            <a:endParaRPr kumimoji="0" lang="en-US" sz="1800" i="0" u="none" strike="noStrike" kern="1200" cap="none" spc="0" normalizeH="0" baseline="0" noProof="0" dirty="0">
              <a:ln>
                <a:noFill/>
              </a:ln>
              <a:effectLst/>
              <a:uLnTx/>
              <a:uFillTx/>
              <a:latin typeface="Century Schoolbook"/>
            </a:endParaRPr>
          </a:p>
          <a:p>
            <a:pPr lvl="1" algn="just" fontAlgn="auto">
              <a:lnSpc>
                <a:spcPct val="170000"/>
              </a:lnSpc>
              <a:spcAft>
                <a:spcPts val="0"/>
              </a:spcAft>
              <a:buFont typeface="+mj-lt"/>
              <a:buAutoNum type="arabicPeriod"/>
              <a:defRPr/>
            </a:pPr>
            <a:r>
              <a:rPr lang="en-US" sz="1800" dirty="0">
                <a:latin typeface="Century Schoolbook"/>
              </a:rPr>
              <a:t>Work with vendor to confirm/remove issues</a:t>
            </a:r>
          </a:p>
          <a:p>
            <a:pPr lvl="1" algn="just" fontAlgn="auto">
              <a:lnSpc>
                <a:spcPct val="170000"/>
              </a:lnSpc>
              <a:spcAft>
                <a:spcPts val="0"/>
              </a:spcAft>
              <a:buFont typeface="+mj-lt"/>
              <a:buAutoNum type="arabicPeriod"/>
              <a:defRPr/>
            </a:pPr>
            <a:r>
              <a:rPr kumimoji="0" lang="en-US" sz="1800" i="0" u="none" strike="noStrike" kern="1200" cap="none" spc="0" normalizeH="0" noProof="0" dirty="0">
                <a:ln>
                  <a:noFill/>
                </a:ln>
                <a:effectLst/>
                <a:uLnTx/>
                <a:uFillTx/>
                <a:latin typeface="Century Schoolbook"/>
              </a:rPr>
              <a:t>Build work papers and document findings</a:t>
            </a:r>
          </a:p>
          <a:p>
            <a:pPr lvl="1" algn="just" fontAlgn="auto">
              <a:lnSpc>
                <a:spcPct val="170000"/>
              </a:lnSpc>
              <a:spcAft>
                <a:spcPts val="0"/>
              </a:spcAft>
              <a:buFont typeface="+mj-lt"/>
              <a:buAutoNum type="arabicPeriod"/>
              <a:defRPr/>
            </a:pPr>
            <a:r>
              <a:rPr lang="en-US" sz="1800" dirty="0">
                <a:latin typeface="Century Schoolbook"/>
              </a:rPr>
              <a:t>Review findings with vendor before completion</a:t>
            </a:r>
            <a:endParaRPr kumimoji="0" lang="en-US" sz="1800" i="0" u="none" strike="noStrike" kern="1200" cap="none" spc="0" normalizeH="0" noProof="0" dirty="0">
              <a:ln>
                <a:noFill/>
              </a:ln>
              <a:effectLst/>
              <a:uLnTx/>
              <a:uFillTx/>
              <a:latin typeface="Century Schoolbook"/>
            </a:endParaRPr>
          </a:p>
        </p:txBody>
      </p:sp>
    </p:spTree>
    <p:extLst>
      <p:ext uri="{BB962C8B-B14F-4D97-AF65-F5344CB8AC3E}">
        <p14:creationId xmlns:p14="http://schemas.microsoft.com/office/powerpoint/2010/main" val="2252459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CA3F7EF-09EA-4836-A32D-EB77B0AC6E70}" type="slidenum">
              <a:rPr lang="en-US" smtClean="0">
                <a:latin typeface="Century Schoolbook"/>
              </a:rPr>
              <a:pPr/>
              <a:t>6</a:t>
            </a:fld>
            <a:r>
              <a:rPr lang="en-US" dirty="0">
                <a:latin typeface="Century Schoolbook"/>
              </a:rPr>
              <a:t> </a:t>
            </a:r>
          </a:p>
        </p:txBody>
      </p:sp>
      <p:sp>
        <p:nvSpPr>
          <p:cNvPr id="4" name="Rectangle 3"/>
          <p:cNvSpPr>
            <a:spLocks noChangeArrowheads="1"/>
          </p:cNvSpPr>
          <p:nvPr>
            <p:custDataLst>
              <p:tags r:id="rId1"/>
            </p:custDataLst>
          </p:nvPr>
        </p:nvSpPr>
        <p:spPr bwMode="gray">
          <a:xfrm>
            <a:off x="196572" y="188875"/>
            <a:ext cx="8278813" cy="646331"/>
          </a:xfrm>
          <a:prstGeom prst="rect">
            <a:avLst/>
          </a:prstGeom>
          <a:noFill/>
          <a:ln w="9525">
            <a:noFill/>
            <a:miter lim="800000"/>
            <a:headEnd/>
            <a:tailEnd/>
          </a:ln>
        </p:spPr>
        <p:txBody>
          <a:bodyPr lIns="0" tIns="0" rIns="0" bIns="0">
            <a:spAutoFit/>
          </a:bodyPr>
          <a:lstStyle/>
          <a:p>
            <a:pPr algn="l">
              <a:defRPr/>
            </a:pPr>
            <a:r>
              <a:rPr lang="en-US" sz="2400" b="1" dirty="0">
                <a:solidFill>
                  <a:schemeClr val="tx2"/>
                </a:solidFill>
                <a:latin typeface="Century Schoolbook"/>
              </a:rPr>
              <a:t>Auditing Technology</a:t>
            </a:r>
          </a:p>
          <a:p>
            <a:pPr algn="l">
              <a:defRPr/>
            </a:pPr>
            <a:r>
              <a:rPr lang="en-US" sz="1800" dirty="0">
                <a:solidFill>
                  <a:schemeClr val="tx2"/>
                </a:solidFill>
                <a:latin typeface="Century Schoolbook"/>
              </a:rPr>
              <a:t>Audit efficiency and organizational tools</a:t>
            </a:r>
          </a:p>
        </p:txBody>
      </p:sp>
      <p:pic>
        <p:nvPicPr>
          <p:cNvPr id="7" name="Picture 6" descr="AMS-PAR_LogoSmall_RGB.jpg"/>
          <p:cNvPicPr>
            <a:picLocks noChangeAspect="1"/>
          </p:cNvPicPr>
          <p:nvPr/>
        </p:nvPicPr>
        <p:blipFill>
          <a:blip r:embed="rId3" cstate="print"/>
          <a:srcRect/>
          <a:stretch>
            <a:fillRect/>
          </a:stretch>
        </p:blipFill>
        <p:spPr bwMode="auto">
          <a:xfrm>
            <a:off x="6524763" y="152075"/>
            <a:ext cx="2428911" cy="683131"/>
          </a:xfrm>
          <a:prstGeom prst="rect">
            <a:avLst/>
          </a:prstGeom>
          <a:noFill/>
          <a:ln w="9525">
            <a:noFill/>
            <a:miter lim="800000"/>
            <a:headEnd/>
            <a:tailEnd/>
          </a:ln>
        </p:spPr>
      </p:pic>
      <p:sp>
        <p:nvSpPr>
          <p:cNvPr id="11" name="Text Box 4"/>
          <p:cNvSpPr txBox="1">
            <a:spLocks noChangeArrowheads="1"/>
          </p:cNvSpPr>
          <p:nvPr/>
        </p:nvSpPr>
        <p:spPr bwMode="auto">
          <a:xfrm>
            <a:off x="196572" y="1160047"/>
            <a:ext cx="8757102" cy="584775"/>
          </a:xfrm>
          <a:prstGeom prst="rect">
            <a:avLst/>
          </a:prstGeom>
          <a:solidFill>
            <a:schemeClr val="bg1"/>
          </a:solidFill>
          <a:ln w="6350" algn="ctr">
            <a:noFill/>
            <a:miter lim="800000"/>
            <a:headEnd/>
            <a:tailEnd/>
          </a:ln>
        </p:spPr>
        <p:txBody>
          <a:bodyPr wrap="square">
            <a:spAutoFit/>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US" b="0" i="0" u="none" strike="noStrike" kern="0" cap="none" spc="0" normalizeH="0" baseline="0" noProof="0" dirty="0">
                <a:ln>
                  <a:noFill/>
                </a:ln>
                <a:solidFill>
                  <a:schemeClr val="tx2"/>
                </a:solidFill>
                <a:effectLst/>
                <a:uLnTx/>
                <a:uFillTx/>
                <a:latin typeface="Century Schoolbook"/>
              </a:rPr>
              <a:t>The right technology for your organization</a:t>
            </a:r>
            <a:r>
              <a:rPr kumimoji="0" lang="en-US" b="0" i="0" u="none" strike="noStrike" kern="0" cap="none" spc="0" normalizeH="0" noProof="0" dirty="0">
                <a:ln>
                  <a:noFill/>
                </a:ln>
                <a:solidFill>
                  <a:schemeClr val="tx2"/>
                </a:solidFill>
                <a:effectLst/>
                <a:uLnTx/>
                <a:uFillTx/>
                <a:latin typeface="Century Schoolbook"/>
              </a:rPr>
              <a:t> will 1) keep your company organized, 2) reduce the amount of “non-audit” time, and 3) provide the right reports for your needs.</a:t>
            </a:r>
          </a:p>
        </p:txBody>
      </p:sp>
      <p:sp>
        <p:nvSpPr>
          <p:cNvPr id="12" name="TextBox 1"/>
          <p:cNvSpPr txBox="1">
            <a:spLocks noChangeArrowheads="1"/>
          </p:cNvSpPr>
          <p:nvPr/>
        </p:nvSpPr>
        <p:spPr bwMode="auto">
          <a:xfrm>
            <a:off x="3098035" y="4712297"/>
            <a:ext cx="3201978" cy="307777"/>
          </a:xfrm>
          <a:prstGeom prst="rect">
            <a:avLst/>
          </a:prstGeom>
          <a:noFill/>
          <a:ln w="9525">
            <a:noFill/>
            <a:miter lim="800000"/>
            <a:headEnd/>
            <a:tailEnd/>
          </a:ln>
        </p:spPr>
        <p:txBody>
          <a:bodyPr wrap="square">
            <a:spAutoFit/>
          </a:bodyPr>
          <a:lstStyle/>
          <a:p>
            <a:pPr marL="0" lvl="1" algn="ctr"/>
            <a:r>
              <a:rPr lang="en-US" sz="1400" b="1" dirty="0">
                <a:solidFill>
                  <a:schemeClr val="tx2"/>
                </a:solidFill>
                <a:latin typeface="Century Schoolbook" pitchFamily="18" charset="0"/>
              </a:rPr>
              <a:t>Rebuttal tracking</a:t>
            </a:r>
            <a:endParaRPr lang="en-US" sz="1400" b="0" dirty="0">
              <a:latin typeface="Century Schoolbook" pitchFamily="18" charset="0"/>
            </a:endParaRPr>
          </a:p>
        </p:txBody>
      </p:sp>
      <p:sp>
        <p:nvSpPr>
          <p:cNvPr id="13" name="TextBox 1"/>
          <p:cNvSpPr txBox="1">
            <a:spLocks noChangeArrowheads="1"/>
          </p:cNvSpPr>
          <p:nvPr/>
        </p:nvSpPr>
        <p:spPr bwMode="auto">
          <a:xfrm>
            <a:off x="4776719" y="2017600"/>
            <a:ext cx="4097003" cy="307777"/>
          </a:xfrm>
          <a:prstGeom prst="rect">
            <a:avLst/>
          </a:prstGeom>
          <a:noFill/>
          <a:ln w="9525">
            <a:noFill/>
            <a:miter lim="800000"/>
            <a:headEnd/>
            <a:tailEnd/>
          </a:ln>
        </p:spPr>
        <p:txBody>
          <a:bodyPr wrap="square">
            <a:spAutoFit/>
          </a:bodyPr>
          <a:lstStyle/>
          <a:p>
            <a:pPr marL="0" lvl="1" algn="ctr"/>
            <a:r>
              <a:rPr lang="en-US" sz="1400" b="1" dirty="0">
                <a:solidFill>
                  <a:schemeClr val="tx2"/>
                </a:solidFill>
                <a:latin typeface="Century Schoolbook" pitchFamily="18" charset="0"/>
              </a:rPr>
              <a:t>IR / EM log and status details</a:t>
            </a:r>
          </a:p>
        </p:txBody>
      </p:sp>
      <p:sp>
        <p:nvSpPr>
          <p:cNvPr id="14" name="TextBox 1"/>
          <p:cNvSpPr txBox="1">
            <a:spLocks noChangeArrowheads="1"/>
          </p:cNvSpPr>
          <p:nvPr/>
        </p:nvSpPr>
        <p:spPr bwMode="auto">
          <a:xfrm>
            <a:off x="106197" y="2017600"/>
            <a:ext cx="3180214" cy="307777"/>
          </a:xfrm>
          <a:prstGeom prst="rect">
            <a:avLst/>
          </a:prstGeom>
          <a:noFill/>
          <a:ln w="9525">
            <a:noFill/>
            <a:miter lim="800000"/>
            <a:headEnd/>
            <a:tailEnd/>
          </a:ln>
        </p:spPr>
        <p:txBody>
          <a:bodyPr wrap="square">
            <a:spAutoFit/>
          </a:bodyPr>
          <a:lstStyle/>
          <a:p>
            <a:pPr marL="0" lvl="1" algn="ctr"/>
            <a:r>
              <a:rPr lang="en-US" sz="1400" b="1" dirty="0">
                <a:solidFill>
                  <a:schemeClr val="tx2"/>
                </a:solidFill>
                <a:latin typeface="Century Schoolbook" pitchFamily="18" charset="0"/>
              </a:rPr>
              <a:t>IR / EM dropdown menus</a:t>
            </a:r>
          </a:p>
        </p:txBody>
      </p:sp>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6720" y="2379550"/>
            <a:ext cx="3496717" cy="20694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134" b="7071"/>
          <a:stretch/>
        </p:blipFill>
        <p:spPr bwMode="auto">
          <a:xfrm>
            <a:off x="6300013" y="2721110"/>
            <a:ext cx="2573710" cy="20631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1" descr="image003"/>
          <p:cNvPicPr>
            <a:picLocks noChangeAspect="1" noChangeArrowheads="1"/>
          </p:cNvPicPr>
          <p:nvPr/>
        </p:nvPicPr>
        <p:blipFill rotWithShape="1">
          <a:blip r:embed="rId6">
            <a:extLst>
              <a:ext uri="{28A0092B-C50C-407E-A947-70E740481C1C}">
                <a14:useLocalDpi xmlns:a14="http://schemas.microsoft.com/office/drawing/2010/main" val="0"/>
              </a:ext>
            </a:extLst>
          </a:blip>
          <a:srcRect l="5666" t="11290" r="74263" b="6749"/>
          <a:stretch/>
        </p:blipFill>
        <p:spPr bwMode="auto">
          <a:xfrm>
            <a:off x="476786" y="2379550"/>
            <a:ext cx="2512065" cy="28728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A217ABCF-6508-4C17-B5CD-8A7414998736}"/>
              </a:ext>
            </a:extLst>
          </p:cNvPr>
          <p:cNvPicPr>
            <a:picLocks noChangeAspect="1"/>
          </p:cNvPicPr>
          <p:nvPr/>
        </p:nvPicPr>
        <p:blipFill>
          <a:blip r:embed="rId7"/>
          <a:stretch>
            <a:fillRect/>
          </a:stretch>
        </p:blipFill>
        <p:spPr>
          <a:xfrm>
            <a:off x="3140346" y="5152854"/>
            <a:ext cx="4747491" cy="1515794"/>
          </a:xfrm>
          <a:prstGeom prst="rect">
            <a:avLst/>
          </a:prstGeom>
        </p:spPr>
      </p:pic>
    </p:spTree>
    <p:extLst>
      <p:ext uri="{BB962C8B-B14F-4D97-AF65-F5344CB8AC3E}">
        <p14:creationId xmlns:p14="http://schemas.microsoft.com/office/powerpoint/2010/main" val="2835670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
          <p:cNvSpPr txBox="1">
            <a:spLocks noChangeArrowheads="1"/>
          </p:cNvSpPr>
          <p:nvPr/>
        </p:nvSpPr>
        <p:spPr bwMode="auto">
          <a:xfrm>
            <a:off x="381108" y="1461449"/>
            <a:ext cx="4191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285750" indent="-285750">
              <a:buFont typeface="Arial" pitchFamily="34" charset="0"/>
              <a:buChar char="•"/>
              <a:defRPr sz="1050">
                <a:latin typeface="Century Schoolbook"/>
                <a:cs typeface="Calibri" pitchFamily="34" charset="0"/>
              </a:defRPr>
            </a:lvl1pPr>
            <a:lvl2pPr marL="742950" indent="-285750" eaLnBrk="0" hangingPunct="0">
              <a:defRPr sz="2400">
                <a:latin typeface="Times New Roman" pitchFamily="18" charset="0"/>
              </a:defRPr>
            </a:lvl2pPr>
            <a:lvl3pPr marL="1143000" indent="-228600" eaLnBrk="0" hangingPunct="0">
              <a:defRPr sz="2400">
                <a:latin typeface="Times New Roman" pitchFamily="18" charset="0"/>
              </a:defRPr>
            </a:lvl3pPr>
            <a:lvl4pPr marL="1600200" indent="-228600" eaLnBrk="0" hangingPunct="0">
              <a:defRPr sz="2400">
                <a:latin typeface="Times New Roman" pitchFamily="18" charset="0"/>
              </a:defRPr>
            </a:lvl4pPr>
            <a:lvl5pPr marL="2057400" indent="-228600" eaLnBrk="0" hangingPunct="0">
              <a:defRPr sz="2400">
                <a:latin typeface="Times New Roman" pitchFamily="18" charset="0"/>
              </a:defRPr>
            </a:lvl5pPr>
            <a:lvl6pPr marL="2514600" indent="-228600" eaLnBrk="0" fontAlgn="base" hangingPunct="0">
              <a:spcBef>
                <a:spcPct val="0"/>
              </a:spcBef>
              <a:spcAft>
                <a:spcPct val="0"/>
              </a:spcAft>
              <a:defRPr sz="2400">
                <a:latin typeface="Times New Roman" pitchFamily="18" charset="0"/>
              </a:defRPr>
            </a:lvl6pPr>
            <a:lvl7pPr marL="2971800" indent="-228600" eaLnBrk="0" fontAlgn="base" hangingPunct="0">
              <a:spcBef>
                <a:spcPct val="0"/>
              </a:spcBef>
              <a:spcAft>
                <a:spcPct val="0"/>
              </a:spcAft>
              <a:defRPr sz="2400">
                <a:latin typeface="Times New Roman" pitchFamily="18" charset="0"/>
              </a:defRPr>
            </a:lvl7pPr>
            <a:lvl8pPr marL="3429000" indent="-228600" eaLnBrk="0" fontAlgn="base" hangingPunct="0">
              <a:spcBef>
                <a:spcPct val="0"/>
              </a:spcBef>
              <a:spcAft>
                <a:spcPct val="0"/>
              </a:spcAft>
              <a:defRPr sz="2400">
                <a:latin typeface="Times New Roman" pitchFamily="18" charset="0"/>
              </a:defRPr>
            </a:lvl8pPr>
            <a:lvl9pPr marL="3886200" indent="-228600" eaLnBrk="0" fontAlgn="base" hangingPunct="0">
              <a:spcBef>
                <a:spcPct val="0"/>
              </a:spcBef>
              <a:spcAft>
                <a:spcPct val="0"/>
              </a:spcAft>
              <a:defRPr sz="2400">
                <a:latin typeface="Times New Roman" pitchFamily="18" charset="0"/>
              </a:defRPr>
            </a:lvl9pPr>
          </a:lstStyle>
          <a:p>
            <a:pPr algn="l" fontAlgn="auto">
              <a:spcBef>
                <a:spcPts val="0"/>
              </a:spcBef>
              <a:spcAft>
                <a:spcPts val="0"/>
              </a:spcAft>
            </a:pPr>
            <a:r>
              <a:rPr lang="en-US" sz="1200" dirty="0">
                <a:solidFill>
                  <a:prstClr val="black"/>
                </a:solidFill>
                <a:latin typeface="Century Schoolbook" pitchFamily="18" charset="0"/>
              </a:rPr>
              <a:t>Crew minimums not met or use of under-qualified crew</a:t>
            </a:r>
          </a:p>
          <a:p>
            <a:pPr algn="l" fontAlgn="auto">
              <a:spcBef>
                <a:spcPts val="0"/>
              </a:spcBef>
              <a:spcAft>
                <a:spcPts val="0"/>
              </a:spcAft>
            </a:pPr>
            <a:r>
              <a:rPr lang="en-US" sz="1200" dirty="0">
                <a:solidFill>
                  <a:prstClr val="black"/>
                </a:solidFill>
                <a:latin typeface="Century Schoolbook" pitchFamily="18" charset="0"/>
              </a:rPr>
              <a:t>Inaccurate calculation and categorization of mobilization, down-time, demobilization periods, rig-up, and rig-down time/repair time.</a:t>
            </a:r>
          </a:p>
          <a:p>
            <a:pPr algn="l" fontAlgn="auto">
              <a:spcBef>
                <a:spcPts val="0"/>
              </a:spcBef>
              <a:spcAft>
                <a:spcPts val="0"/>
              </a:spcAft>
            </a:pPr>
            <a:r>
              <a:rPr lang="en-US" sz="1200" dirty="0">
                <a:solidFill>
                  <a:prstClr val="black"/>
                </a:solidFill>
                <a:latin typeface="Century Schoolbook" pitchFamily="18" charset="0"/>
              </a:rPr>
              <a:t>Excess repair time billed per rig</a:t>
            </a:r>
          </a:p>
          <a:p>
            <a:pPr algn="l" fontAlgn="auto">
              <a:spcBef>
                <a:spcPts val="0"/>
              </a:spcBef>
              <a:spcAft>
                <a:spcPts val="0"/>
              </a:spcAft>
            </a:pPr>
            <a:r>
              <a:rPr lang="en-US" sz="1200" dirty="0">
                <a:solidFill>
                  <a:prstClr val="black"/>
                </a:solidFill>
                <a:latin typeface="Century Schoolbook" pitchFamily="18" charset="0"/>
              </a:rPr>
              <a:t>Charging of unearned safety, performance, or completion bonuses</a:t>
            </a:r>
          </a:p>
          <a:p>
            <a:pPr algn="l" fontAlgn="auto">
              <a:spcBef>
                <a:spcPts val="0"/>
              </a:spcBef>
              <a:spcAft>
                <a:spcPts val="0"/>
              </a:spcAft>
            </a:pPr>
            <a:r>
              <a:rPr lang="en-US" sz="1200" dirty="0">
                <a:solidFill>
                  <a:prstClr val="black"/>
                </a:solidFill>
                <a:latin typeface="Century Schoolbook" pitchFamily="18" charset="0"/>
              </a:rPr>
              <a:t>Verbal agreements overriding contract provisions </a:t>
            </a:r>
          </a:p>
          <a:p>
            <a:pPr algn="l" fontAlgn="auto">
              <a:spcBef>
                <a:spcPts val="0"/>
              </a:spcBef>
              <a:spcAft>
                <a:spcPts val="0"/>
              </a:spcAft>
            </a:pPr>
            <a:r>
              <a:rPr lang="en-US" sz="1200" dirty="0">
                <a:solidFill>
                  <a:prstClr val="black"/>
                </a:solidFill>
                <a:latin typeface="Century Schoolbook" pitchFamily="18" charset="0"/>
              </a:rPr>
              <a:t>Quantities billed and support detail variances</a:t>
            </a:r>
          </a:p>
        </p:txBody>
      </p:sp>
      <p:sp>
        <p:nvSpPr>
          <p:cNvPr id="16" name="Title 3"/>
          <p:cNvSpPr txBox="1">
            <a:spLocks/>
          </p:cNvSpPr>
          <p:nvPr/>
        </p:nvSpPr>
        <p:spPr bwMode="auto">
          <a:xfrm>
            <a:off x="533399" y="381000"/>
            <a:ext cx="7031697"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a:defRPr sz="2800" b="1">
                <a:solidFill>
                  <a:schemeClr val="tx2"/>
                </a:solidFill>
                <a:latin typeface="Century Schoolbook"/>
              </a:defRPr>
            </a:lvl1pPr>
          </a:lstStyle>
          <a:p>
            <a:pPr algn="l" fontAlgn="auto">
              <a:spcBef>
                <a:spcPts val="0"/>
              </a:spcBef>
              <a:spcAft>
                <a:spcPts val="0"/>
              </a:spcAft>
            </a:pPr>
            <a:r>
              <a:rPr lang="en-US" dirty="0">
                <a:solidFill>
                  <a:srgbClr val="1F497D"/>
                </a:solidFill>
              </a:rPr>
              <a:t>TYPICAL FINDINGS</a:t>
            </a:r>
          </a:p>
        </p:txBody>
      </p:sp>
      <p:sp>
        <p:nvSpPr>
          <p:cNvPr id="58" name="TextBox 57"/>
          <p:cNvSpPr txBox="1"/>
          <p:nvPr/>
        </p:nvSpPr>
        <p:spPr bwMode="auto">
          <a:xfrm>
            <a:off x="4571622" y="1143000"/>
            <a:ext cx="4190422" cy="307777"/>
          </a:xfrm>
          <a:prstGeom prst="rect">
            <a:avLst/>
          </a:prstGeom>
          <a:solidFill>
            <a:schemeClr val="accent1">
              <a:lumMod val="40000"/>
              <a:lumOff val="60000"/>
            </a:schemeClr>
          </a:solidFill>
          <a:ln w="3175">
            <a:solidFill>
              <a:schemeClr val="bg1">
                <a:lumMod val="75000"/>
              </a:schemeClr>
            </a:solidFill>
          </a:ln>
        </p:spPr>
        <p:txBody>
          <a:bodyPr wrap="square">
            <a:spAutoFit/>
          </a:bodyPr>
          <a:lstStyle>
            <a:defPPr>
              <a:defRPr lang="en-US"/>
            </a:defPPr>
            <a:lvl1pPr fontAlgn="auto">
              <a:spcBef>
                <a:spcPts val="0"/>
              </a:spcBef>
              <a:spcAft>
                <a:spcPts val="0"/>
              </a:spcAft>
              <a:defRPr sz="1400" b="1">
                <a:solidFill>
                  <a:prstClr val="black"/>
                </a:solidFill>
                <a:latin typeface="Century Schoolbook" pitchFamily="18" charset="0"/>
              </a:defRPr>
            </a:lvl1pPr>
          </a:lstStyle>
          <a:p>
            <a:r>
              <a:rPr lang="en-US" dirty="0"/>
              <a:t>Services and Equipment</a:t>
            </a:r>
          </a:p>
        </p:txBody>
      </p:sp>
      <p:sp>
        <p:nvSpPr>
          <p:cNvPr id="59" name="Rectangle 58"/>
          <p:cNvSpPr/>
          <p:nvPr/>
        </p:nvSpPr>
        <p:spPr bwMode="auto">
          <a:xfrm>
            <a:off x="4571622" y="1143001"/>
            <a:ext cx="4190530" cy="2555542"/>
          </a:xfrm>
          <a:prstGeom prst="rect">
            <a:avLst/>
          </a:prstGeom>
          <a:noFill/>
          <a:ln w="25400" cap="flat" cmpd="sng" algn="ctr">
            <a:solidFill>
              <a:sysClr val="window" lastClr="FFFFFF">
                <a:lumMod val="75000"/>
              </a:sysClr>
            </a:solidFill>
            <a:prstDash val="solid"/>
          </a:ln>
          <a:effectLst/>
        </p:spPr>
        <p:txBody>
          <a:bodyPr anchor="ctr"/>
          <a:lstStyle/>
          <a:p>
            <a:pPr fontAlgn="auto">
              <a:spcBef>
                <a:spcPts val="0"/>
              </a:spcBef>
              <a:spcAft>
                <a:spcPts val="0"/>
              </a:spcAft>
              <a:defRPr/>
            </a:pPr>
            <a:endParaRPr lang="en-US" sz="1200" kern="0" dirty="0">
              <a:solidFill>
                <a:sysClr val="window" lastClr="FFFFFF"/>
              </a:solidFill>
              <a:latin typeface="Century Schoolbook" pitchFamily="18" charset="0"/>
            </a:endParaRPr>
          </a:p>
        </p:txBody>
      </p:sp>
      <p:sp>
        <p:nvSpPr>
          <p:cNvPr id="60" name="TextBox 6"/>
          <p:cNvSpPr txBox="1">
            <a:spLocks noChangeArrowheads="1"/>
          </p:cNvSpPr>
          <p:nvPr/>
        </p:nvSpPr>
        <p:spPr bwMode="auto">
          <a:xfrm>
            <a:off x="4571978" y="1464425"/>
            <a:ext cx="419137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285750" indent="-285750">
              <a:buFont typeface="Arial" pitchFamily="34" charset="0"/>
              <a:buChar char="•"/>
              <a:defRPr sz="1050">
                <a:latin typeface="Century Schoolbook"/>
                <a:cs typeface="Calibri" pitchFamily="34" charset="0"/>
              </a:defRPr>
            </a:lvl1pPr>
            <a:lvl2pPr marL="742950" indent="-285750" eaLnBrk="0" hangingPunct="0">
              <a:defRPr sz="2400">
                <a:latin typeface="Times New Roman" pitchFamily="18" charset="0"/>
              </a:defRPr>
            </a:lvl2pPr>
            <a:lvl3pPr marL="1143000" indent="-228600" eaLnBrk="0" hangingPunct="0">
              <a:defRPr sz="2400">
                <a:latin typeface="Times New Roman" pitchFamily="18" charset="0"/>
              </a:defRPr>
            </a:lvl3pPr>
            <a:lvl4pPr marL="1600200" indent="-228600" eaLnBrk="0" hangingPunct="0">
              <a:defRPr sz="2400">
                <a:latin typeface="Times New Roman" pitchFamily="18" charset="0"/>
              </a:defRPr>
            </a:lvl4pPr>
            <a:lvl5pPr marL="2057400" indent="-228600" eaLnBrk="0" hangingPunct="0">
              <a:defRPr sz="2400">
                <a:latin typeface="Times New Roman" pitchFamily="18" charset="0"/>
              </a:defRPr>
            </a:lvl5pPr>
            <a:lvl6pPr marL="2514600" indent="-228600" eaLnBrk="0" fontAlgn="base" hangingPunct="0">
              <a:spcBef>
                <a:spcPct val="0"/>
              </a:spcBef>
              <a:spcAft>
                <a:spcPct val="0"/>
              </a:spcAft>
              <a:defRPr sz="2400">
                <a:latin typeface="Times New Roman" pitchFamily="18" charset="0"/>
              </a:defRPr>
            </a:lvl6pPr>
            <a:lvl7pPr marL="2971800" indent="-228600" eaLnBrk="0" fontAlgn="base" hangingPunct="0">
              <a:spcBef>
                <a:spcPct val="0"/>
              </a:spcBef>
              <a:spcAft>
                <a:spcPct val="0"/>
              </a:spcAft>
              <a:defRPr sz="2400">
                <a:latin typeface="Times New Roman" pitchFamily="18" charset="0"/>
              </a:defRPr>
            </a:lvl7pPr>
            <a:lvl8pPr marL="3429000" indent="-228600" eaLnBrk="0" fontAlgn="base" hangingPunct="0">
              <a:spcBef>
                <a:spcPct val="0"/>
              </a:spcBef>
              <a:spcAft>
                <a:spcPct val="0"/>
              </a:spcAft>
              <a:defRPr sz="2400">
                <a:latin typeface="Times New Roman" pitchFamily="18" charset="0"/>
              </a:defRPr>
            </a:lvl8pPr>
            <a:lvl9pPr marL="3886200" indent="-228600" eaLnBrk="0" fontAlgn="base" hangingPunct="0">
              <a:spcBef>
                <a:spcPct val="0"/>
              </a:spcBef>
              <a:spcAft>
                <a:spcPct val="0"/>
              </a:spcAft>
              <a:defRPr sz="2400">
                <a:latin typeface="Times New Roman" pitchFamily="18" charset="0"/>
              </a:defRPr>
            </a:lvl9pPr>
          </a:lstStyle>
          <a:p>
            <a:pPr algn="l" fontAlgn="auto">
              <a:spcBef>
                <a:spcPts val="0"/>
              </a:spcBef>
              <a:spcAft>
                <a:spcPts val="0"/>
              </a:spcAft>
            </a:pPr>
            <a:r>
              <a:rPr lang="en-US" sz="1200" dirty="0">
                <a:solidFill>
                  <a:prstClr val="black"/>
                </a:solidFill>
                <a:latin typeface="Century Schoolbook" pitchFamily="18" charset="0"/>
              </a:rPr>
              <a:t>General billing errors</a:t>
            </a:r>
          </a:p>
          <a:p>
            <a:pPr marL="514350" lvl="2" indent="-171450" algn="l" eaLnBrk="1" fontAlgn="auto" hangingPunct="1">
              <a:spcBef>
                <a:spcPts val="0"/>
              </a:spcBef>
              <a:spcAft>
                <a:spcPts val="0"/>
              </a:spcAft>
              <a:buFont typeface="Arial" panose="020B0604020202020204" pitchFamily="34" charset="0"/>
              <a:buChar char="•"/>
            </a:pPr>
            <a:r>
              <a:rPr lang="en-US" sz="1200" dirty="0">
                <a:solidFill>
                  <a:prstClr val="black"/>
                </a:solidFill>
                <a:latin typeface="Century Schoolbook" pitchFamily="18" charset="0"/>
              </a:rPr>
              <a:t>Rates (billing wrong equipment)</a:t>
            </a:r>
          </a:p>
          <a:p>
            <a:pPr marL="514350" lvl="2" indent="-171450" algn="l" eaLnBrk="1" fontAlgn="auto" hangingPunct="1">
              <a:spcBef>
                <a:spcPts val="0"/>
              </a:spcBef>
              <a:spcAft>
                <a:spcPts val="0"/>
              </a:spcAft>
              <a:buFont typeface="Arial" panose="020B0604020202020204" pitchFamily="34" charset="0"/>
              <a:buChar char="•"/>
            </a:pPr>
            <a:r>
              <a:rPr lang="en-US" sz="1200" dirty="0">
                <a:solidFill>
                  <a:prstClr val="black"/>
                </a:solidFill>
                <a:latin typeface="Century Schoolbook" pitchFamily="18" charset="0"/>
              </a:rPr>
              <a:t>Double billing of equipment</a:t>
            </a:r>
          </a:p>
          <a:p>
            <a:pPr algn="l" fontAlgn="auto">
              <a:spcBef>
                <a:spcPts val="0"/>
              </a:spcBef>
              <a:spcAft>
                <a:spcPts val="0"/>
              </a:spcAft>
            </a:pPr>
            <a:r>
              <a:rPr lang="en-US" sz="1200" dirty="0">
                <a:solidFill>
                  <a:prstClr val="black"/>
                </a:solidFill>
                <a:latin typeface="Century Schoolbook" pitchFamily="18" charset="0"/>
              </a:rPr>
              <a:t>Billing equipment expected to be included in overhead</a:t>
            </a:r>
          </a:p>
          <a:p>
            <a:pPr algn="l" fontAlgn="auto">
              <a:spcBef>
                <a:spcPts val="0"/>
              </a:spcBef>
              <a:spcAft>
                <a:spcPts val="0"/>
              </a:spcAft>
            </a:pPr>
            <a:r>
              <a:rPr lang="en-US" sz="1200" dirty="0">
                <a:solidFill>
                  <a:prstClr val="black"/>
                </a:solidFill>
                <a:latin typeface="Century Schoolbook" pitchFamily="18" charset="0"/>
              </a:rPr>
              <a:t>Billing idle equipment (e.g., inclement weather, travel, etc.)</a:t>
            </a:r>
          </a:p>
          <a:p>
            <a:pPr algn="l" fontAlgn="auto">
              <a:spcBef>
                <a:spcPts val="0"/>
              </a:spcBef>
              <a:spcAft>
                <a:spcPts val="0"/>
              </a:spcAft>
            </a:pPr>
            <a:r>
              <a:rPr lang="en-US" sz="1200" dirty="0">
                <a:solidFill>
                  <a:prstClr val="black"/>
                </a:solidFill>
                <a:latin typeface="Century Schoolbook" pitchFamily="18" charset="0"/>
              </a:rPr>
              <a:t>Equipment on invoice not supported by field tickets</a:t>
            </a:r>
          </a:p>
          <a:p>
            <a:pPr algn="l" fontAlgn="auto">
              <a:spcBef>
                <a:spcPts val="0"/>
              </a:spcBef>
              <a:spcAft>
                <a:spcPts val="0"/>
              </a:spcAft>
            </a:pPr>
            <a:r>
              <a:rPr lang="en-US" sz="1200" dirty="0">
                <a:solidFill>
                  <a:prstClr val="black"/>
                </a:solidFill>
                <a:latin typeface="Century Schoolbook" pitchFamily="18" charset="0"/>
              </a:rPr>
              <a:t>Rental equipment credits received by contractor were not credited back to client</a:t>
            </a:r>
          </a:p>
          <a:p>
            <a:pPr algn="l" fontAlgn="auto">
              <a:spcBef>
                <a:spcPts val="0"/>
              </a:spcBef>
              <a:spcAft>
                <a:spcPts val="0"/>
              </a:spcAft>
            </a:pPr>
            <a:r>
              <a:rPr lang="en-US" sz="1200" dirty="0">
                <a:solidFill>
                  <a:prstClr val="black"/>
                </a:solidFill>
                <a:latin typeface="Century Schoolbook" pitchFamily="18" charset="0"/>
              </a:rPr>
              <a:t>Use of incorrect or unapproved price books</a:t>
            </a:r>
          </a:p>
        </p:txBody>
      </p:sp>
      <p:sp>
        <p:nvSpPr>
          <p:cNvPr id="61" name="TextBox 60"/>
          <p:cNvSpPr txBox="1"/>
          <p:nvPr/>
        </p:nvSpPr>
        <p:spPr bwMode="auto">
          <a:xfrm>
            <a:off x="381108" y="1143000"/>
            <a:ext cx="4113844" cy="307777"/>
          </a:xfrm>
          <a:prstGeom prst="rect">
            <a:avLst/>
          </a:prstGeom>
          <a:solidFill>
            <a:schemeClr val="accent1">
              <a:lumMod val="40000"/>
              <a:lumOff val="60000"/>
            </a:schemeClr>
          </a:solidFill>
          <a:ln w="3175">
            <a:solidFill>
              <a:schemeClr val="bg1">
                <a:lumMod val="75000"/>
              </a:schemeClr>
            </a:solidFill>
          </a:ln>
        </p:spPr>
        <p:txBody>
          <a:bodyPr wrap="square">
            <a:spAutoFit/>
          </a:bodyPr>
          <a:lstStyle/>
          <a:p>
            <a:pPr fontAlgn="auto">
              <a:spcBef>
                <a:spcPts val="0"/>
              </a:spcBef>
              <a:spcAft>
                <a:spcPts val="0"/>
              </a:spcAft>
              <a:defRPr/>
            </a:pPr>
            <a:r>
              <a:rPr lang="en-US" sz="1400" b="1" dirty="0">
                <a:solidFill>
                  <a:prstClr val="black"/>
                </a:solidFill>
                <a:latin typeface="Century Schoolbook" pitchFamily="18" charset="0"/>
              </a:rPr>
              <a:t>Drilling</a:t>
            </a:r>
          </a:p>
        </p:txBody>
      </p:sp>
      <p:sp>
        <p:nvSpPr>
          <p:cNvPr id="62" name="Rectangle 61"/>
          <p:cNvSpPr/>
          <p:nvPr/>
        </p:nvSpPr>
        <p:spPr bwMode="auto">
          <a:xfrm>
            <a:off x="381000" y="1143001"/>
            <a:ext cx="4113952" cy="2555542"/>
          </a:xfrm>
          <a:prstGeom prst="rect">
            <a:avLst/>
          </a:prstGeom>
          <a:noFill/>
          <a:ln w="25400" cap="flat" cmpd="sng" algn="ctr">
            <a:solidFill>
              <a:sysClr val="window" lastClr="FFFFFF">
                <a:lumMod val="75000"/>
              </a:sysClr>
            </a:solidFill>
            <a:prstDash val="solid"/>
          </a:ln>
          <a:effectLst/>
        </p:spPr>
        <p:txBody>
          <a:bodyPr anchor="ctr"/>
          <a:lstStyle/>
          <a:p>
            <a:pPr fontAlgn="auto">
              <a:spcBef>
                <a:spcPts val="0"/>
              </a:spcBef>
              <a:spcAft>
                <a:spcPts val="0"/>
              </a:spcAft>
              <a:defRPr/>
            </a:pPr>
            <a:endParaRPr lang="en-US" sz="1200" kern="0" dirty="0">
              <a:solidFill>
                <a:sysClr val="window" lastClr="FFFFFF"/>
              </a:solidFill>
              <a:latin typeface="Century Schoolbook" pitchFamily="18" charset="0"/>
            </a:endParaRPr>
          </a:p>
        </p:txBody>
      </p:sp>
      <p:sp>
        <p:nvSpPr>
          <p:cNvPr id="17" name="Slide Number Placeholder 2"/>
          <p:cNvSpPr txBox="1">
            <a:spLocks/>
          </p:cNvSpPr>
          <p:nvPr/>
        </p:nvSpPr>
        <p:spPr bwMode="auto">
          <a:xfrm>
            <a:off x="8534400" y="6492875"/>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algn="r">
              <a:defRPr sz="1100">
                <a:latin typeface="Century Schoolbook"/>
              </a:defRPr>
            </a:lvl1pPr>
            <a:lvl2pPr marL="742950" indent="-285750" eaLnBrk="0" hangingPunct="0">
              <a:defRPr sz="2400">
                <a:latin typeface="Times New Roman" pitchFamily="18" charset="0"/>
              </a:defRPr>
            </a:lvl2pPr>
            <a:lvl3pPr marL="1143000" indent="-228600" eaLnBrk="0" hangingPunct="0">
              <a:defRPr sz="2400">
                <a:latin typeface="Times New Roman" pitchFamily="18" charset="0"/>
              </a:defRPr>
            </a:lvl3pPr>
            <a:lvl4pPr marL="1600200" indent="-228600" eaLnBrk="0" hangingPunct="0">
              <a:defRPr sz="2400">
                <a:latin typeface="Times New Roman" pitchFamily="18" charset="0"/>
              </a:defRPr>
            </a:lvl4pPr>
            <a:lvl5pPr marL="2057400" indent="-228600" eaLnBrk="0" hangingPunct="0">
              <a:defRPr sz="2400">
                <a:latin typeface="Times New Roman" pitchFamily="18" charset="0"/>
              </a:defRPr>
            </a:lvl5pPr>
            <a:lvl6pPr marL="2514600" indent="-228600" eaLnBrk="0" fontAlgn="base" hangingPunct="0">
              <a:spcBef>
                <a:spcPct val="0"/>
              </a:spcBef>
              <a:spcAft>
                <a:spcPct val="0"/>
              </a:spcAft>
              <a:defRPr sz="2400">
                <a:latin typeface="Times New Roman" pitchFamily="18" charset="0"/>
              </a:defRPr>
            </a:lvl6pPr>
            <a:lvl7pPr marL="2971800" indent="-228600" eaLnBrk="0" fontAlgn="base" hangingPunct="0">
              <a:spcBef>
                <a:spcPct val="0"/>
              </a:spcBef>
              <a:spcAft>
                <a:spcPct val="0"/>
              </a:spcAft>
              <a:defRPr sz="2400">
                <a:latin typeface="Times New Roman" pitchFamily="18" charset="0"/>
              </a:defRPr>
            </a:lvl7pPr>
            <a:lvl8pPr marL="3429000" indent="-228600" eaLnBrk="0" fontAlgn="base" hangingPunct="0">
              <a:spcBef>
                <a:spcPct val="0"/>
              </a:spcBef>
              <a:spcAft>
                <a:spcPct val="0"/>
              </a:spcAft>
              <a:defRPr sz="2400">
                <a:latin typeface="Times New Roman" pitchFamily="18" charset="0"/>
              </a:defRPr>
            </a:lvl8pPr>
            <a:lvl9pPr marL="3886200" indent="-228600" eaLnBrk="0" fontAlgn="base" hangingPunct="0">
              <a:spcBef>
                <a:spcPct val="0"/>
              </a:spcBef>
              <a:spcAft>
                <a:spcPct val="0"/>
              </a:spcAft>
              <a:defRPr sz="2400">
                <a:latin typeface="Times New Roman" pitchFamily="18" charset="0"/>
              </a:defRPr>
            </a:lvl9pPr>
          </a:lstStyle>
          <a:p>
            <a:pPr fontAlgn="auto">
              <a:spcBef>
                <a:spcPts val="0"/>
              </a:spcBef>
              <a:spcAft>
                <a:spcPts val="0"/>
              </a:spcAft>
            </a:pPr>
            <a:fld id="{D4F1395D-83DE-479D-8E9A-8A1BD5F35CED}" type="slidenum">
              <a:rPr lang="en-US">
                <a:solidFill>
                  <a:prstClr val="black"/>
                </a:solidFill>
              </a:rPr>
              <a:pPr fontAlgn="auto">
                <a:spcBef>
                  <a:spcPts val="0"/>
                </a:spcBef>
                <a:spcAft>
                  <a:spcPts val="0"/>
                </a:spcAft>
              </a:pPr>
              <a:t>7</a:t>
            </a:fld>
            <a:endParaRPr lang="en-US" dirty="0">
              <a:solidFill>
                <a:prstClr val="black"/>
              </a:solidFill>
            </a:endParaRPr>
          </a:p>
        </p:txBody>
      </p:sp>
      <p:sp>
        <p:nvSpPr>
          <p:cNvPr id="18" name="TextBox 17"/>
          <p:cNvSpPr txBox="1"/>
          <p:nvPr/>
        </p:nvSpPr>
        <p:spPr bwMode="auto">
          <a:xfrm>
            <a:off x="1565583" y="3970376"/>
            <a:ext cx="5867292" cy="307777"/>
          </a:xfrm>
          <a:prstGeom prst="rect">
            <a:avLst/>
          </a:prstGeom>
          <a:solidFill>
            <a:schemeClr val="accent1">
              <a:lumMod val="40000"/>
              <a:lumOff val="60000"/>
            </a:schemeClr>
          </a:solidFill>
          <a:ln w="3175">
            <a:solidFill>
              <a:schemeClr val="bg1">
                <a:lumMod val="75000"/>
              </a:schemeClr>
            </a:solidFill>
          </a:ln>
        </p:spPr>
        <p:txBody>
          <a:bodyPr wrap="square">
            <a:spAutoFit/>
          </a:bodyPr>
          <a:lstStyle>
            <a:defPPr>
              <a:defRPr lang="en-US"/>
            </a:defPPr>
            <a:lvl1pPr fontAlgn="auto">
              <a:spcBef>
                <a:spcPts val="0"/>
              </a:spcBef>
              <a:spcAft>
                <a:spcPts val="0"/>
              </a:spcAft>
              <a:defRPr sz="1400" b="1">
                <a:solidFill>
                  <a:prstClr val="black"/>
                </a:solidFill>
                <a:latin typeface="Century Schoolbook" pitchFamily="18" charset="0"/>
              </a:defRPr>
            </a:lvl1pPr>
          </a:lstStyle>
          <a:p>
            <a:r>
              <a:rPr lang="en-US" dirty="0"/>
              <a:t>Trucking and Transportation</a:t>
            </a:r>
          </a:p>
        </p:txBody>
      </p:sp>
      <p:sp>
        <p:nvSpPr>
          <p:cNvPr id="19" name="Rectangle 18"/>
          <p:cNvSpPr/>
          <p:nvPr/>
        </p:nvSpPr>
        <p:spPr bwMode="auto">
          <a:xfrm>
            <a:off x="1565506" y="3956744"/>
            <a:ext cx="5867446" cy="1816259"/>
          </a:xfrm>
          <a:prstGeom prst="rect">
            <a:avLst/>
          </a:prstGeom>
          <a:noFill/>
          <a:ln w="25400" cap="flat" cmpd="sng" algn="ctr">
            <a:solidFill>
              <a:sysClr val="window" lastClr="FFFFFF">
                <a:lumMod val="75000"/>
              </a:sysClr>
            </a:solidFill>
            <a:prstDash val="solid"/>
          </a:ln>
          <a:effectLst/>
        </p:spPr>
        <p:txBody>
          <a:bodyPr anchor="ctr"/>
          <a:lstStyle/>
          <a:p>
            <a:pPr fontAlgn="auto">
              <a:spcBef>
                <a:spcPts val="0"/>
              </a:spcBef>
              <a:spcAft>
                <a:spcPts val="0"/>
              </a:spcAft>
              <a:defRPr/>
            </a:pPr>
            <a:endParaRPr lang="en-US" sz="1800" kern="0" dirty="0">
              <a:solidFill>
                <a:sysClr val="window" lastClr="FFFFFF"/>
              </a:solidFill>
              <a:latin typeface="Arial"/>
            </a:endParaRPr>
          </a:p>
        </p:txBody>
      </p:sp>
      <p:sp>
        <p:nvSpPr>
          <p:cNvPr id="20" name="TextBox 6"/>
          <p:cNvSpPr txBox="1">
            <a:spLocks noChangeArrowheads="1"/>
          </p:cNvSpPr>
          <p:nvPr/>
        </p:nvSpPr>
        <p:spPr bwMode="auto">
          <a:xfrm>
            <a:off x="1564979" y="4284612"/>
            <a:ext cx="586850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285750" indent="-285750">
              <a:buFont typeface="Arial" pitchFamily="34" charset="0"/>
              <a:buChar char="•"/>
              <a:defRPr sz="1050">
                <a:latin typeface="Century Schoolbook"/>
                <a:cs typeface="Calibri" pitchFamily="34" charset="0"/>
              </a:defRPr>
            </a:lvl1pPr>
            <a:lvl2pPr marL="742950" indent="-285750" eaLnBrk="0" hangingPunct="0">
              <a:defRPr sz="2400">
                <a:latin typeface="Times New Roman" pitchFamily="18" charset="0"/>
              </a:defRPr>
            </a:lvl2pPr>
            <a:lvl3pPr marL="1143000" indent="-228600" eaLnBrk="0" hangingPunct="0">
              <a:defRPr sz="2400">
                <a:latin typeface="Times New Roman" pitchFamily="18" charset="0"/>
              </a:defRPr>
            </a:lvl3pPr>
            <a:lvl4pPr marL="1600200" indent="-228600" eaLnBrk="0" hangingPunct="0">
              <a:defRPr sz="2400">
                <a:latin typeface="Times New Roman" pitchFamily="18" charset="0"/>
              </a:defRPr>
            </a:lvl4pPr>
            <a:lvl5pPr marL="2057400" indent="-228600" eaLnBrk="0" hangingPunct="0">
              <a:defRPr sz="2400">
                <a:latin typeface="Times New Roman" pitchFamily="18" charset="0"/>
              </a:defRPr>
            </a:lvl5pPr>
            <a:lvl6pPr marL="2514600" indent="-228600" eaLnBrk="0" fontAlgn="base" hangingPunct="0">
              <a:spcBef>
                <a:spcPct val="0"/>
              </a:spcBef>
              <a:spcAft>
                <a:spcPct val="0"/>
              </a:spcAft>
              <a:defRPr sz="2400">
                <a:latin typeface="Times New Roman" pitchFamily="18" charset="0"/>
              </a:defRPr>
            </a:lvl6pPr>
            <a:lvl7pPr marL="2971800" indent="-228600" eaLnBrk="0" fontAlgn="base" hangingPunct="0">
              <a:spcBef>
                <a:spcPct val="0"/>
              </a:spcBef>
              <a:spcAft>
                <a:spcPct val="0"/>
              </a:spcAft>
              <a:defRPr sz="2400">
                <a:latin typeface="Times New Roman" pitchFamily="18" charset="0"/>
              </a:defRPr>
            </a:lvl7pPr>
            <a:lvl8pPr marL="3429000" indent="-228600" eaLnBrk="0" fontAlgn="base" hangingPunct="0">
              <a:spcBef>
                <a:spcPct val="0"/>
              </a:spcBef>
              <a:spcAft>
                <a:spcPct val="0"/>
              </a:spcAft>
              <a:defRPr sz="2400">
                <a:latin typeface="Times New Roman" pitchFamily="18" charset="0"/>
              </a:defRPr>
            </a:lvl8pPr>
            <a:lvl9pPr marL="3886200" indent="-228600" eaLnBrk="0" fontAlgn="base" hangingPunct="0">
              <a:spcBef>
                <a:spcPct val="0"/>
              </a:spcBef>
              <a:spcAft>
                <a:spcPct val="0"/>
              </a:spcAft>
              <a:defRPr sz="2400">
                <a:latin typeface="Times New Roman" pitchFamily="18" charset="0"/>
              </a:defRPr>
            </a:lvl9pPr>
          </a:lstStyle>
          <a:p>
            <a:pPr algn="l" fontAlgn="auto">
              <a:spcBef>
                <a:spcPts val="0"/>
              </a:spcBef>
              <a:spcAft>
                <a:spcPts val="0"/>
              </a:spcAft>
            </a:pPr>
            <a:r>
              <a:rPr lang="en-US" sz="1200" dirty="0">
                <a:solidFill>
                  <a:prstClr val="black"/>
                </a:solidFill>
              </a:rPr>
              <a:t>Duplicate frac tank rentals (one tank being charged at two locations on same day)</a:t>
            </a:r>
          </a:p>
          <a:p>
            <a:pPr algn="l" fontAlgn="auto">
              <a:spcBef>
                <a:spcPts val="0"/>
              </a:spcBef>
              <a:spcAft>
                <a:spcPts val="0"/>
              </a:spcAft>
            </a:pPr>
            <a:r>
              <a:rPr lang="en-US" sz="1200" dirty="0">
                <a:solidFill>
                  <a:prstClr val="black"/>
                </a:solidFill>
              </a:rPr>
              <a:t>Clerical errors on field tickets or invoices</a:t>
            </a:r>
          </a:p>
          <a:p>
            <a:pPr algn="l" fontAlgn="auto">
              <a:spcBef>
                <a:spcPts val="0"/>
              </a:spcBef>
              <a:spcAft>
                <a:spcPts val="0"/>
              </a:spcAft>
            </a:pPr>
            <a:r>
              <a:rPr lang="en-US" sz="1200" dirty="0">
                <a:solidFill>
                  <a:prstClr val="black"/>
                </a:solidFill>
              </a:rPr>
              <a:t>Un-allowed markups on third party services such as disposals &amp; wash-outs</a:t>
            </a:r>
          </a:p>
          <a:p>
            <a:pPr algn="l" fontAlgn="auto">
              <a:spcBef>
                <a:spcPts val="0"/>
              </a:spcBef>
              <a:spcAft>
                <a:spcPts val="0"/>
              </a:spcAft>
            </a:pPr>
            <a:r>
              <a:rPr lang="en-US" sz="1200" dirty="0">
                <a:solidFill>
                  <a:prstClr val="black"/>
                </a:solidFill>
              </a:rPr>
              <a:t>Drivers working more than the allowable FMCSA hours</a:t>
            </a:r>
          </a:p>
          <a:p>
            <a:pPr algn="l" fontAlgn="auto">
              <a:spcBef>
                <a:spcPts val="0"/>
              </a:spcBef>
              <a:spcAft>
                <a:spcPts val="0"/>
              </a:spcAft>
            </a:pPr>
            <a:r>
              <a:rPr lang="en-US" sz="1200" dirty="0">
                <a:solidFill>
                  <a:prstClr val="black"/>
                </a:solidFill>
              </a:rPr>
              <a:t>Inaccurate barrel quantities billed</a:t>
            </a:r>
          </a:p>
          <a:p>
            <a:pPr algn="l" fontAlgn="auto">
              <a:spcBef>
                <a:spcPts val="0"/>
              </a:spcBef>
              <a:spcAft>
                <a:spcPts val="0"/>
              </a:spcAft>
            </a:pPr>
            <a:r>
              <a:rPr lang="en-US" sz="1200" dirty="0">
                <a:solidFill>
                  <a:prstClr val="black"/>
                </a:solidFill>
              </a:rPr>
              <a:t>Driving hours, trip distances not consistent with workload</a:t>
            </a:r>
          </a:p>
        </p:txBody>
      </p:sp>
    </p:spTree>
    <p:extLst>
      <p:ext uri="{BB962C8B-B14F-4D97-AF65-F5344CB8AC3E}">
        <p14:creationId xmlns:p14="http://schemas.microsoft.com/office/powerpoint/2010/main" val="3033764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txBox="1">
            <a:spLocks/>
          </p:cNvSpPr>
          <p:nvPr/>
        </p:nvSpPr>
        <p:spPr bwMode="auto">
          <a:xfrm>
            <a:off x="533399" y="381000"/>
            <a:ext cx="7031697"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a:defRPr sz="2800" b="1">
                <a:solidFill>
                  <a:schemeClr val="tx2"/>
                </a:solidFill>
                <a:latin typeface="Century Schoolbook"/>
              </a:defRPr>
            </a:lvl1pPr>
          </a:lstStyle>
          <a:p>
            <a:pPr algn="l" fontAlgn="auto">
              <a:spcBef>
                <a:spcPts val="0"/>
              </a:spcBef>
              <a:spcAft>
                <a:spcPts val="0"/>
              </a:spcAft>
            </a:pPr>
            <a:r>
              <a:rPr lang="en-US" dirty="0">
                <a:solidFill>
                  <a:srgbClr val="1F497D"/>
                </a:solidFill>
              </a:rPr>
              <a:t>TYPICAL FINDINGS </a:t>
            </a:r>
            <a:r>
              <a:rPr lang="en-US" sz="1800" dirty="0">
                <a:solidFill>
                  <a:srgbClr val="1F497D"/>
                </a:solidFill>
              </a:rPr>
              <a:t>cont.</a:t>
            </a:r>
          </a:p>
        </p:txBody>
      </p:sp>
      <p:sp>
        <p:nvSpPr>
          <p:cNvPr id="52" name="TextBox 51"/>
          <p:cNvSpPr txBox="1"/>
          <p:nvPr/>
        </p:nvSpPr>
        <p:spPr bwMode="auto">
          <a:xfrm>
            <a:off x="499208" y="1271782"/>
            <a:ext cx="5722993" cy="307777"/>
          </a:xfrm>
          <a:prstGeom prst="rect">
            <a:avLst/>
          </a:prstGeom>
          <a:solidFill>
            <a:schemeClr val="accent1">
              <a:lumMod val="40000"/>
              <a:lumOff val="60000"/>
            </a:schemeClr>
          </a:solidFill>
          <a:ln w="3175">
            <a:solidFill>
              <a:schemeClr val="bg1">
                <a:lumMod val="75000"/>
              </a:schemeClr>
            </a:solidFill>
          </a:ln>
        </p:spPr>
        <p:txBody>
          <a:bodyPr wrap="square">
            <a:spAutoFit/>
          </a:bodyPr>
          <a:lstStyle>
            <a:defPPr>
              <a:defRPr lang="en-US"/>
            </a:defPPr>
            <a:lvl1pPr fontAlgn="auto">
              <a:spcBef>
                <a:spcPts val="0"/>
              </a:spcBef>
              <a:spcAft>
                <a:spcPts val="0"/>
              </a:spcAft>
              <a:defRPr sz="1400" b="1">
                <a:solidFill>
                  <a:prstClr val="black"/>
                </a:solidFill>
                <a:latin typeface="Century Schoolbook" pitchFamily="18" charset="0"/>
              </a:defRPr>
            </a:lvl1pPr>
          </a:lstStyle>
          <a:p>
            <a:r>
              <a:rPr lang="en-US" dirty="0"/>
              <a:t>Labor</a:t>
            </a:r>
          </a:p>
        </p:txBody>
      </p:sp>
      <p:sp>
        <p:nvSpPr>
          <p:cNvPr id="53" name="Rectangle 52"/>
          <p:cNvSpPr/>
          <p:nvPr/>
        </p:nvSpPr>
        <p:spPr bwMode="auto">
          <a:xfrm>
            <a:off x="499099" y="1271783"/>
            <a:ext cx="5723143" cy="2549590"/>
          </a:xfrm>
          <a:prstGeom prst="rect">
            <a:avLst/>
          </a:prstGeom>
          <a:noFill/>
          <a:ln w="25400" cap="flat" cmpd="sng" algn="ctr">
            <a:solidFill>
              <a:sysClr val="window" lastClr="FFFFFF">
                <a:lumMod val="75000"/>
              </a:sysClr>
            </a:solidFill>
            <a:prstDash val="solid"/>
          </a:ln>
          <a:effectLst/>
        </p:spPr>
        <p:txBody>
          <a:bodyPr anchor="ctr"/>
          <a:lstStyle/>
          <a:p>
            <a:pPr fontAlgn="auto">
              <a:spcBef>
                <a:spcPts val="0"/>
              </a:spcBef>
              <a:spcAft>
                <a:spcPts val="0"/>
              </a:spcAft>
              <a:defRPr/>
            </a:pPr>
            <a:endParaRPr lang="en-US" sz="1800" kern="0" dirty="0">
              <a:solidFill>
                <a:sysClr val="window" lastClr="FFFFFF"/>
              </a:solidFill>
              <a:latin typeface="Arial"/>
            </a:endParaRPr>
          </a:p>
        </p:txBody>
      </p:sp>
      <p:sp>
        <p:nvSpPr>
          <p:cNvPr id="54" name="TextBox 6"/>
          <p:cNvSpPr txBox="1">
            <a:spLocks noChangeArrowheads="1"/>
          </p:cNvSpPr>
          <p:nvPr/>
        </p:nvSpPr>
        <p:spPr bwMode="auto">
          <a:xfrm>
            <a:off x="512855" y="1590231"/>
            <a:ext cx="572417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285750" indent="-285750" algn="l" eaLnBrk="1" fontAlgn="auto" hangingPunct="1">
              <a:spcBef>
                <a:spcPts val="0"/>
              </a:spcBef>
              <a:spcAft>
                <a:spcPts val="0"/>
              </a:spcAft>
              <a:buFont typeface="Arial" pitchFamily="34" charset="0"/>
              <a:buChar char="•"/>
            </a:pPr>
            <a:r>
              <a:rPr lang="en-US" sz="1200" dirty="0">
                <a:solidFill>
                  <a:prstClr val="black"/>
                </a:solidFill>
                <a:latin typeface="Century Schoolbook"/>
                <a:cs typeface="Calibri" pitchFamily="34" charset="0"/>
              </a:rPr>
              <a:t>Oilfield consultants billing inaccurate mileage/ per diem</a:t>
            </a:r>
          </a:p>
          <a:p>
            <a:pPr marL="285750" indent="-285750" algn="l" eaLnBrk="1" fontAlgn="auto" hangingPunct="1">
              <a:spcBef>
                <a:spcPts val="0"/>
              </a:spcBef>
              <a:spcAft>
                <a:spcPts val="0"/>
              </a:spcAft>
              <a:buFont typeface="Arial" pitchFamily="34" charset="0"/>
              <a:buChar char="•"/>
            </a:pPr>
            <a:r>
              <a:rPr lang="en-US" sz="1200" dirty="0">
                <a:solidFill>
                  <a:prstClr val="black"/>
                </a:solidFill>
                <a:latin typeface="Century Schoolbook"/>
                <a:cs typeface="Calibri" pitchFamily="34" charset="0"/>
              </a:rPr>
              <a:t>Improper billing of overtime, vacation time, and per diem</a:t>
            </a:r>
          </a:p>
          <a:p>
            <a:pPr marL="285750" indent="-285750" algn="l" eaLnBrk="1" fontAlgn="auto" hangingPunct="1">
              <a:spcBef>
                <a:spcPts val="0"/>
              </a:spcBef>
              <a:spcAft>
                <a:spcPts val="0"/>
              </a:spcAft>
              <a:buFont typeface="Arial" pitchFamily="34" charset="0"/>
              <a:buChar char="•"/>
            </a:pPr>
            <a:r>
              <a:rPr lang="en-US" sz="1200" dirty="0">
                <a:solidFill>
                  <a:prstClr val="black"/>
                </a:solidFill>
                <a:latin typeface="Century Schoolbook"/>
                <a:cs typeface="Calibri" pitchFamily="34" charset="0"/>
              </a:rPr>
              <a:t>Direct billings in areas covered by overhead mark-up</a:t>
            </a:r>
          </a:p>
          <a:p>
            <a:pPr marL="514350" lvl="2" indent="-171450" algn="l" eaLnBrk="1" fontAlgn="auto" hangingPunct="1">
              <a:spcBef>
                <a:spcPts val="0"/>
              </a:spcBef>
              <a:spcAft>
                <a:spcPts val="0"/>
              </a:spcAft>
              <a:buFont typeface="Arial" panose="020B0604020202020204" pitchFamily="34" charset="0"/>
              <a:buChar char="•"/>
            </a:pPr>
            <a:r>
              <a:rPr lang="en-US" sz="1200" dirty="0">
                <a:solidFill>
                  <a:prstClr val="black"/>
                </a:solidFill>
                <a:latin typeface="Century Schoolbook"/>
              </a:rPr>
              <a:t>Training time</a:t>
            </a:r>
          </a:p>
          <a:p>
            <a:pPr marL="514350" lvl="2" indent="-171450" algn="l" eaLnBrk="1" fontAlgn="auto" hangingPunct="1">
              <a:spcBef>
                <a:spcPts val="0"/>
              </a:spcBef>
              <a:spcAft>
                <a:spcPts val="0"/>
              </a:spcAft>
              <a:buFont typeface="Arial" panose="020B0604020202020204" pitchFamily="34" charset="0"/>
              <a:buChar char="•"/>
            </a:pPr>
            <a:r>
              <a:rPr lang="en-US" sz="1200" dirty="0">
                <a:solidFill>
                  <a:prstClr val="black"/>
                </a:solidFill>
                <a:latin typeface="Century Schoolbook"/>
              </a:rPr>
              <a:t>Office management time</a:t>
            </a:r>
          </a:p>
          <a:p>
            <a:pPr marL="514350" lvl="2" indent="-171450" algn="l" eaLnBrk="1" fontAlgn="auto" hangingPunct="1">
              <a:spcBef>
                <a:spcPts val="0"/>
              </a:spcBef>
              <a:spcAft>
                <a:spcPts val="0"/>
              </a:spcAft>
              <a:buFont typeface="Arial" panose="020B0604020202020204" pitchFamily="34" charset="0"/>
              <a:buChar char="•"/>
            </a:pPr>
            <a:r>
              <a:rPr lang="en-US" sz="1200" dirty="0">
                <a:solidFill>
                  <a:prstClr val="black"/>
                </a:solidFill>
                <a:latin typeface="Century Schoolbook"/>
              </a:rPr>
              <a:t>Maintenance time on company owned equipment</a:t>
            </a:r>
          </a:p>
          <a:p>
            <a:pPr marL="285750" indent="-285750" algn="l" eaLnBrk="1" fontAlgn="auto" hangingPunct="1">
              <a:spcBef>
                <a:spcPts val="0"/>
              </a:spcBef>
              <a:spcAft>
                <a:spcPts val="0"/>
              </a:spcAft>
              <a:buFont typeface="Arial" pitchFamily="34" charset="0"/>
              <a:buChar char="•"/>
            </a:pPr>
            <a:r>
              <a:rPr lang="en-US" sz="1200" dirty="0">
                <a:solidFill>
                  <a:prstClr val="black"/>
                </a:solidFill>
                <a:latin typeface="Century Schoolbook"/>
                <a:cs typeface="Calibri" pitchFamily="34" charset="0"/>
              </a:rPr>
              <a:t>Non-reimbursable adders (cell phones, business meals, Sr. Leadership time, etc.)</a:t>
            </a:r>
          </a:p>
          <a:p>
            <a:pPr marL="285750" indent="-285750" algn="l" eaLnBrk="1" fontAlgn="auto" hangingPunct="1">
              <a:spcBef>
                <a:spcPts val="0"/>
              </a:spcBef>
              <a:spcAft>
                <a:spcPts val="0"/>
              </a:spcAft>
              <a:buFont typeface="Arial" pitchFamily="34" charset="0"/>
              <a:buChar char="•"/>
            </a:pPr>
            <a:r>
              <a:rPr lang="en-US" sz="1200" dirty="0">
                <a:solidFill>
                  <a:prstClr val="black"/>
                </a:solidFill>
                <a:latin typeface="Century Schoolbook"/>
                <a:cs typeface="Calibri" pitchFamily="34" charset="0"/>
              </a:rPr>
              <a:t>General billing errors</a:t>
            </a:r>
          </a:p>
          <a:p>
            <a:pPr marL="514350" lvl="2" indent="-171450" algn="l" eaLnBrk="1" fontAlgn="auto" hangingPunct="1">
              <a:spcBef>
                <a:spcPts val="0"/>
              </a:spcBef>
              <a:spcAft>
                <a:spcPts val="0"/>
              </a:spcAft>
              <a:buFont typeface="Arial" panose="020B0604020202020204" pitchFamily="34" charset="0"/>
              <a:buChar char="•"/>
            </a:pPr>
            <a:r>
              <a:rPr lang="en-US" sz="1200" dirty="0">
                <a:solidFill>
                  <a:prstClr val="black"/>
                </a:solidFill>
                <a:latin typeface="Century Schoolbook"/>
              </a:rPr>
              <a:t>Spreadsheet/input errors due to manual billing practice</a:t>
            </a:r>
          </a:p>
          <a:p>
            <a:pPr marL="514350" lvl="2" indent="-171450" algn="l" eaLnBrk="1" fontAlgn="auto" hangingPunct="1">
              <a:spcBef>
                <a:spcPts val="0"/>
              </a:spcBef>
              <a:spcAft>
                <a:spcPts val="0"/>
              </a:spcAft>
              <a:buFont typeface="Arial" panose="020B0604020202020204" pitchFamily="34" charset="0"/>
              <a:buChar char="•"/>
            </a:pPr>
            <a:r>
              <a:rPr lang="en-US" sz="1200" dirty="0">
                <a:solidFill>
                  <a:prstClr val="black"/>
                </a:solidFill>
                <a:latin typeface="Century Schoolbook"/>
              </a:rPr>
              <a:t>Labor billings do not match timesheets / classifications</a:t>
            </a:r>
          </a:p>
        </p:txBody>
      </p:sp>
      <p:sp>
        <p:nvSpPr>
          <p:cNvPr id="55" name="TextBox 54"/>
          <p:cNvSpPr txBox="1"/>
          <p:nvPr/>
        </p:nvSpPr>
        <p:spPr bwMode="auto">
          <a:xfrm>
            <a:off x="499207" y="4017427"/>
            <a:ext cx="5721813" cy="307777"/>
          </a:xfrm>
          <a:prstGeom prst="rect">
            <a:avLst/>
          </a:prstGeom>
          <a:solidFill>
            <a:schemeClr val="accent1">
              <a:lumMod val="40000"/>
              <a:lumOff val="60000"/>
            </a:schemeClr>
          </a:solidFill>
          <a:ln w="3175">
            <a:solidFill>
              <a:schemeClr val="bg1">
                <a:lumMod val="75000"/>
              </a:schemeClr>
            </a:solidFill>
          </a:ln>
        </p:spPr>
        <p:txBody>
          <a:bodyPr wrap="square">
            <a:spAutoFit/>
          </a:bodyPr>
          <a:lstStyle>
            <a:defPPr>
              <a:defRPr lang="en-US"/>
            </a:defPPr>
            <a:lvl1pPr fontAlgn="auto">
              <a:spcBef>
                <a:spcPts val="0"/>
              </a:spcBef>
              <a:spcAft>
                <a:spcPts val="0"/>
              </a:spcAft>
              <a:defRPr sz="1400" b="1">
                <a:solidFill>
                  <a:prstClr val="black"/>
                </a:solidFill>
                <a:latin typeface="Century Schoolbook" pitchFamily="18" charset="0"/>
              </a:defRPr>
            </a:lvl1pPr>
          </a:lstStyle>
          <a:p>
            <a:r>
              <a:rPr lang="en-US" dirty="0"/>
              <a:t>Material</a:t>
            </a:r>
          </a:p>
        </p:txBody>
      </p:sp>
      <p:sp>
        <p:nvSpPr>
          <p:cNvPr id="56" name="Rectangle 55"/>
          <p:cNvSpPr/>
          <p:nvPr/>
        </p:nvSpPr>
        <p:spPr bwMode="auto">
          <a:xfrm>
            <a:off x="499100" y="4020405"/>
            <a:ext cx="5723140" cy="2353099"/>
          </a:xfrm>
          <a:prstGeom prst="rect">
            <a:avLst/>
          </a:prstGeom>
          <a:noFill/>
          <a:ln w="25400" cap="flat" cmpd="sng" algn="ctr">
            <a:solidFill>
              <a:sysClr val="window" lastClr="FFFFFF">
                <a:lumMod val="75000"/>
              </a:sysClr>
            </a:solidFill>
            <a:prstDash val="solid"/>
          </a:ln>
          <a:effectLst/>
        </p:spPr>
        <p:txBody>
          <a:bodyPr anchor="ctr"/>
          <a:lstStyle/>
          <a:p>
            <a:pPr fontAlgn="auto">
              <a:spcBef>
                <a:spcPts val="0"/>
              </a:spcBef>
              <a:spcAft>
                <a:spcPts val="0"/>
              </a:spcAft>
              <a:defRPr/>
            </a:pPr>
            <a:endParaRPr lang="en-US" sz="1800" kern="0" dirty="0">
              <a:solidFill>
                <a:sysClr val="window" lastClr="FFFFFF"/>
              </a:solidFill>
              <a:latin typeface="Arial"/>
            </a:endParaRPr>
          </a:p>
        </p:txBody>
      </p:sp>
      <p:sp>
        <p:nvSpPr>
          <p:cNvPr id="57" name="TextBox 6"/>
          <p:cNvSpPr txBox="1">
            <a:spLocks noChangeArrowheads="1"/>
          </p:cNvSpPr>
          <p:nvPr/>
        </p:nvSpPr>
        <p:spPr bwMode="auto">
          <a:xfrm>
            <a:off x="499207" y="4333432"/>
            <a:ext cx="572299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285750" indent="-285750">
              <a:buFont typeface="Arial" pitchFamily="34" charset="0"/>
              <a:buChar char="•"/>
              <a:defRPr sz="1050">
                <a:latin typeface="Century Schoolbook"/>
                <a:cs typeface="Calibri" pitchFamily="34" charset="0"/>
              </a:defRPr>
            </a:lvl1pPr>
            <a:lvl2pPr marL="742950" indent="-285750" eaLnBrk="0" hangingPunct="0">
              <a:defRPr sz="2400">
                <a:latin typeface="Times New Roman" pitchFamily="18" charset="0"/>
              </a:defRPr>
            </a:lvl2pPr>
            <a:lvl3pPr marL="1143000" indent="-228600" eaLnBrk="0" hangingPunct="0">
              <a:defRPr sz="2400">
                <a:latin typeface="Times New Roman" pitchFamily="18" charset="0"/>
              </a:defRPr>
            </a:lvl3pPr>
            <a:lvl4pPr marL="1600200" indent="-228600" eaLnBrk="0" hangingPunct="0">
              <a:defRPr sz="2400">
                <a:latin typeface="Times New Roman" pitchFamily="18" charset="0"/>
              </a:defRPr>
            </a:lvl4pPr>
            <a:lvl5pPr marL="2057400" indent="-228600" eaLnBrk="0" hangingPunct="0">
              <a:defRPr sz="2400">
                <a:latin typeface="Times New Roman" pitchFamily="18" charset="0"/>
              </a:defRPr>
            </a:lvl5pPr>
            <a:lvl6pPr marL="2514600" indent="-228600" eaLnBrk="0" fontAlgn="base" hangingPunct="0">
              <a:spcBef>
                <a:spcPct val="0"/>
              </a:spcBef>
              <a:spcAft>
                <a:spcPct val="0"/>
              </a:spcAft>
              <a:defRPr sz="2400">
                <a:latin typeface="Times New Roman" pitchFamily="18" charset="0"/>
              </a:defRPr>
            </a:lvl6pPr>
            <a:lvl7pPr marL="2971800" indent="-228600" eaLnBrk="0" fontAlgn="base" hangingPunct="0">
              <a:spcBef>
                <a:spcPct val="0"/>
              </a:spcBef>
              <a:spcAft>
                <a:spcPct val="0"/>
              </a:spcAft>
              <a:defRPr sz="2400">
                <a:latin typeface="Times New Roman" pitchFamily="18" charset="0"/>
              </a:defRPr>
            </a:lvl7pPr>
            <a:lvl8pPr marL="3429000" indent="-228600" eaLnBrk="0" fontAlgn="base" hangingPunct="0">
              <a:spcBef>
                <a:spcPct val="0"/>
              </a:spcBef>
              <a:spcAft>
                <a:spcPct val="0"/>
              </a:spcAft>
              <a:defRPr sz="2400">
                <a:latin typeface="Times New Roman" pitchFamily="18" charset="0"/>
              </a:defRPr>
            </a:lvl8pPr>
            <a:lvl9pPr marL="3886200" indent="-228600" eaLnBrk="0" fontAlgn="base" hangingPunct="0">
              <a:spcBef>
                <a:spcPct val="0"/>
              </a:spcBef>
              <a:spcAft>
                <a:spcPct val="0"/>
              </a:spcAft>
              <a:defRPr sz="2400">
                <a:latin typeface="Times New Roman" pitchFamily="18" charset="0"/>
              </a:defRPr>
            </a:lvl9pPr>
          </a:lstStyle>
          <a:p>
            <a:pPr algn="l" fontAlgn="auto">
              <a:spcBef>
                <a:spcPts val="0"/>
              </a:spcBef>
              <a:spcAft>
                <a:spcPts val="0"/>
              </a:spcAft>
            </a:pPr>
            <a:r>
              <a:rPr lang="en-US" sz="1200" dirty="0">
                <a:solidFill>
                  <a:prstClr val="black"/>
                </a:solidFill>
              </a:rPr>
              <a:t>Incorrect calculation of discounts  or volume rebates</a:t>
            </a:r>
          </a:p>
          <a:p>
            <a:pPr algn="l" fontAlgn="auto">
              <a:spcBef>
                <a:spcPts val="0"/>
              </a:spcBef>
              <a:spcAft>
                <a:spcPts val="0"/>
              </a:spcAft>
            </a:pPr>
            <a:r>
              <a:rPr lang="en-US" sz="1200" dirty="0">
                <a:solidFill>
                  <a:prstClr val="black"/>
                </a:solidFill>
              </a:rPr>
              <a:t>Incorrect margin calculations or pricing</a:t>
            </a:r>
          </a:p>
          <a:p>
            <a:pPr algn="l" fontAlgn="auto">
              <a:spcBef>
                <a:spcPts val="0"/>
              </a:spcBef>
              <a:spcAft>
                <a:spcPts val="0"/>
              </a:spcAft>
            </a:pPr>
            <a:r>
              <a:rPr lang="en-US" sz="1200" dirty="0">
                <a:solidFill>
                  <a:prstClr val="black"/>
                </a:solidFill>
              </a:rPr>
              <a:t>Implementation of price increase prior to effective date of change</a:t>
            </a:r>
          </a:p>
          <a:p>
            <a:pPr algn="l" fontAlgn="auto">
              <a:spcBef>
                <a:spcPts val="0"/>
              </a:spcBef>
              <a:spcAft>
                <a:spcPts val="0"/>
              </a:spcAft>
            </a:pPr>
            <a:r>
              <a:rPr lang="en-US" sz="1200" dirty="0">
                <a:solidFill>
                  <a:prstClr val="black"/>
                </a:solidFill>
              </a:rPr>
              <a:t>Tubulars not inventoried or credited</a:t>
            </a:r>
          </a:p>
          <a:p>
            <a:pPr algn="l" fontAlgn="auto">
              <a:spcBef>
                <a:spcPts val="0"/>
              </a:spcBef>
              <a:spcAft>
                <a:spcPts val="0"/>
              </a:spcAft>
            </a:pPr>
            <a:r>
              <a:rPr lang="en-US" sz="1200" dirty="0">
                <a:solidFill>
                  <a:prstClr val="black"/>
                </a:solidFill>
              </a:rPr>
              <a:t>Direct billing of small tools/consumables intended to be covered in established adder</a:t>
            </a:r>
          </a:p>
          <a:p>
            <a:pPr algn="l" fontAlgn="auto">
              <a:spcBef>
                <a:spcPts val="0"/>
              </a:spcBef>
              <a:spcAft>
                <a:spcPts val="0"/>
              </a:spcAft>
            </a:pPr>
            <a:r>
              <a:rPr lang="en-US" sz="1200" dirty="0">
                <a:solidFill>
                  <a:prstClr val="black"/>
                </a:solidFill>
              </a:rPr>
              <a:t>System limitations adversely impacting SCM initiatives</a:t>
            </a:r>
          </a:p>
          <a:p>
            <a:pPr marL="514350" lvl="2" indent="-171450" algn="l" eaLnBrk="1" fontAlgn="auto" hangingPunct="1">
              <a:spcBef>
                <a:spcPts val="0"/>
              </a:spcBef>
              <a:spcAft>
                <a:spcPts val="0"/>
              </a:spcAft>
              <a:buFont typeface="Arial" panose="020B0604020202020204" pitchFamily="34" charset="0"/>
              <a:buChar char="•"/>
            </a:pPr>
            <a:r>
              <a:rPr lang="en-US" sz="1200" dirty="0">
                <a:solidFill>
                  <a:prstClr val="black"/>
                </a:solidFill>
                <a:latin typeface="Century Schoolbook"/>
              </a:rPr>
              <a:t>Pricing of inventory items basis FIFO method</a:t>
            </a:r>
          </a:p>
          <a:p>
            <a:pPr marL="514350" lvl="2" indent="-171450" algn="l" eaLnBrk="1" fontAlgn="auto" hangingPunct="1">
              <a:spcBef>
                <a:spcPts val="0"/>
              </a:spcBef>
              <a:spcAft>
                <a:spcPts val="0"/>
              </a:spcAft>
              <a:buFont typeface="Arial" panose="020B0604020202020204" pitchFamily="34" charset="0"/>
              <a:buChar char="•"/>
            </a:pPr>
            <a:r>
              <a:rPr lang="en-US" sz="1200" dirty="0">
                <a:solidFill>
                  <a:prstClr val="black"/>
                </a:solidFill>
                <a:latin typeface="Century Schoolbook"/>
              </a:rPr>
              <a:t>ERS implementation resulting in misapplication of cash</a:t>
            </a:r>
          </a:p>
          <a:p>
            <a:pPr marL="514350" lvl="2" indent="-171450" algn="l" eaLnBrk="1" fontAlgn="auto" hangingPunct="1">
              <a:spcBef>
                <a:spcPts val="0"/>
              </a:spcBef>
              <a:spcAft>
                <a:spcPts val="0"/>
              </a:spcAft>
              <a:buFont typeface="Arial" panose="020B0604020202020204" pitchFamily="34" charset="0"/>
              <a:buChar char="•"/>
            </a:pPr>
            <a:r>
              <a:rPr lang="en-US" sz="1200" dirty="0">
                <a:solidFill>
                  <a:prstClr val="black"/>
                </a:solidFill>
                <a:latin typeface="Century Schoolbook"/>
              </a:rPr>
              <a:t>Material receipt data entry errors</a:t>
            </a:r>
          </a:p>
        </p:txBody>
      </p:sp>
      <p:sp>
        <p:nvSpPr>
          <p:cNvPr id="17" name="Slide Number Placeholder 2"/>
          <p:cNvSpPr txBox="1">
            <a:spLocks/>
          </p:cNvSpPr>
          <p:nvPr/>
        </p:nvSpPr>
        <p:spPr bwMode="auto">
          <a:xfrm>
            <a:off x="8534400" y="6492875"/>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algn="r">
              <a:defRPr sz="1100">
                <a:latin typeface="Century Schoolbook"/>
              </a:defRPr>
            </a:lvl1pPr>
            <a:lvl2pPr marL="742950" indent="-285750" eaLnBrk="0" hangingPunct="0">
              <a:defRPr sz="2400">
                <a:latin typeface="Times New Roman" pitchFamily="18" charset="0"/>
              </a:defRPr>
            </a:lvl2pPr>
            <a:lvl3pPr marL="1143000" indent="-228600" eaLnBrk="0" hangingPunct="0">
              <a:defRPr sz="2400">
                <a:latin typeface="Times New Roman" pitchFamily="18" charset="0"/>
              </a:defRPr>
            </a:lvl3pPr>
            <a:lvl4pPr marL="1600200" indent="-228600" eaLnBrk="0" hangingPunct="0">
              <a:defRPr sz="2400">
                <a:latin typeface="Times New Roman" pitchFamily="18" charset="0"/>
              </a:defRPr>
            </a:lvl4pPr>
            <a:lvl5pPr marL="2057400" indent="-228600" eaLnBrk="0" hangingPunct="0">
              <a:defRPr sz="2400">
                <a:latin typeface="Times New Roman" pitchFamily="18" charset="0"/>
              </a:defRPr>
            </a:lvl5pPr>
            <a:lvl6pPr marL="2514600" indent="-228600" eaLnBrk="0" fontAlgn="base" hangingPunct="0">
              <a:spcBef>
                <a:spcPct val="0"/>
              </a:spcBef>
              <a:spcAft>
                <a:spcPct val="0"/>
              </a:spcAft>
              <a:defRPr sz="2400">
                <a:latin typeface="Times New Roman" pitchFamily="18" charset="0"/>
              </a:defRPr>
            </a:lvl6pPr>
            <a:lvl7pPr marL="2971800" indent="-228600" eaLnBrk="0" fontAlgn="base" hangingPunct="0">
              <a:spcBef>
                <a:spcPct val="0"/>
              </a:spcBef>
              <a:spcAft>
                <a:spcPct val="0"/>
              </a:spcAft>
              <a:defRPr sz="2400">
                <a:latin typeface="Times New Roman" pitchFamily="18" charset="0"/>
              </a:defRPr>
            </a:lvl7pPr>
            <a:lvl8pPr marL="3429000" indent="-228600" eaLnBrk="0" fontAlgn="base" hangingPunct="0">
              <a:spcBef>
                <a:spcPct val="0"/>
              </a:spcBef>
              <a:spcAft>
                <a:spcPct val="0"/>
              </a:spcAft>
              <a:defRPr sz="2400">
                <a:latin typeface="Times New Roman" pitchFamily="18" charset="0"/>
              </a:defRPr>
            </a:lvl8pPr>
            <a:lvl9pPr marL="3886200" indent="-228600" eaLnBrk="0" fontAlgn="base" hangingPunct="0">
              <a:spcBef>
                <a:spcPct val="0"/>
              </a:spcBef>
              <a:spcAft>
                <a:spcPct val="0"/>
              </a:spcAft>
              <a:defRPr sz="2400">
                <a:latin typeface="Times New Roman" pitchFamily="18" charset="0"/>
              </a:defRPr>
            </a:lvl9pPr>
          </a:lstStyle>
          <a:p>
            <a:pPr fontAlgn="auto">
              <a:spcBef>
                <a:spcPts val="0"/>
              </a:spcBef>
              <a:spcAft>
                <a:spcPts val="0"/>
              </a:spcAft>
            </a:pPr>
            <a:fld id="{D4F1395D-83DE-479D-8E9A-8A1BD5F35CED}" type="slidenum">
              <a:rPr lang="en-US">
                <a:solidFill>
                  <a:prstClr val="black"/>
                </a:solidFill>
              </a:rPr>
              <a:pPr fontAlgn="auto">
                <a:spcBef>
                  <a:spcPts val="0"/>
                </a:spcBef>
                <a:spcAft>
                  <a:spcPts val="0"/>
                </a:spcAft>
              </a:pPr>
              <a:t>8</a:t>
            </a:fld>
            <a:endParaRPr lang="en-US" dirty="0">
              <a:solidFill>
                <a:prstClr val="black"/>
              </a:solidFill>
            </a:endParaRPr>
          </a:p>
        </p:txBody>
      </p:sp>
      <p:sp>
        <p:nvSpPr>
          <p:cNvPr id="21" name="Text Box 4"/>
          <p:cNvSpPr txBox="1">
            <a:spLocks noChangeArrowheads="1"/>
          </p:cNvSpPr>
          <p:nvPr/>
        </p:nvSpPr>
        <p:spPr bwMode="auto">
          <a:xfrm>
            <a:off x="6550922" y="2497551"/>
            <a:ext cx="1924335" cy="2308324"/>
          </a:xfrm>
          <a:prstGeom prst="rect">
            <a:avLst/>
          </a:prstGeom>
          <a:solidFill>
            <a:schemeClr val="bg1"/>
          </a:solidFill>
          <a:ln w="6350" algn="ctr">
            <a:noFill/>
            <a:miter lim="800000"/>
            <a:headEnd/>
            <a:tailEnd/>
          </a:ln>
        </p:spPr>
        <p:txBody>
          <a:bodyPr wrap="square">
            <a:spAutoFit/>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US" b="0" i="0" u="none" strike="noStrike" kern="0" cap="none" spc="0" normalizeH="0" baseline="0" noProof="0" dirty="0">
                <a:ln>
                  <a:noFill/>
                </a:ln>
                <a:solidFill>
                  <a:schemeClr val="tx2"/>
                </a:solidFill>
                <a:effectLst/>
                <a:uLnTx/>
                <a:uFillTx/>
                <a:latin typeface="Century Schoolbook"/>
              </a:rPr>
              <a:t>Tracking your findings by spend category,</a:t>
            </a:r>
            <a:r>
              <a:rPr kumimoji="0" lang="en-US" b="0" i="0" u="none" strike="noStrike" kern="0" cap="none" spc="0" normalizeH="0" noProof="0" dirty="0">
                <a:ln>
                  <a:noFill/>
                </a:ln>
                <a:solidFill>
                  <a:schemeClr val="tx2"/>
                </a:solidFill>
                <a:effectLst/>
                <a:uLnTx/>
                <a:uFillTx/>
                <a:latin typeface="Century Schoolbook"/>
              </a:rPr>
              <a:t> vendor, finding type will allow you to increase your risk analysis on the front-end audit planning process</a:t>
            </a:r>
          </a:p>
        </p:txBody>
      </p:sp>
    </p:spTree>
    <p:extLst>
      <p:ext uri="{BB962C8B-B14F-4D97-AF65-F5344CB8AC3E}">
        <p14:creationId xmlns:p14="http://schemas.microsoft.com/office/powerpoint/2010/main" val="27884534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16"/>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kP6c7Sr8EkmQTFPIO8t12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H7ai8P5Cj0GWGvpaOZT9AA"/>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3.xml><?xml version="1.0" encoding="utf-8"?>
<p:tagLst xmlns:a="http://schemas.openxmlformats.org/drawingml/2006/main" xmlns:r="http://schemas.openxmlformats.org/officeDocument/2006/relationships" xmlns:p="http://schemas.openxmlformats.org/presentationml/2006/main">
  <p:tag name="NAME" val="Moon"/>
</p:tagLst>
</file>

<file path=ppt/tags/tag14.xml><?xml version="1.0" encoding="utf-8"?>
<p:tagLst xmlns:a="http://schemas.openxmlformats.org/drawingml/2006/main" xmlns:r="http://schemas.openxmlformats.org/officeDocument/2006/relationships" xmlns:p="http://schemas.openxmlformats.org/presentationml/2006/main">
  <p:tag name="NAME" val="Moon"/>
</p:tagLst>
</file>

<file path=ppt/tags/tag15.xml><?xml version="1.0" encoding="utf-8"?>
<p:tagLst xmlns:a="http://schemas.openxmlformats.org/drawingml/2006/main" xmlns:r="http://schemas.openxmlformats.org/officeDocument/2006/relationships" xmlns:p="http://schemas.openxmlformats.org/presentationml/2006/main">
  <p:tag name="NAME" val="Moon"/>
</p:tagLst>
</file>

<file path=ppt/tags/tag16.xml><?xml version="1.0" encoding="utf-8"?>
<p:tagLst xmlns:a="http://schemas.openxmlformats.org/drawingml/2006/main" xmlns:r="http://schemas.openxmlformats.org/officeDocument/2006/relationships" xmlns:p="http://schemas.openxmlformats.org/presentationml/2006/main">
  <p:tag name="NAME" val="Moon"/>
</p:tagLst>
</file>

<file path=ppt/tags/tag17.xml><?xml version="1.0" encoding="utf-8"?>
<p:tagLst xmlns:a="http://schemas.openxmlformats.org/drawingml/2006/main" xmlns:r="http://schemas.openxmlformats.org/officeDocument/2006/relationships" xmlns:p="http://schemas.openxmlformats.org/presentationml/2006/main">
  <p:tag name="NAME" val="MoonShape"/>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9.xml><?xml version="1.0" encoding="utf-8"?>
<p:tagLst xmlns:a="http://schemas.openxmlformats.org/drawingml/2006/main" xmlns:r="http://schemas.openxmlformats.org/officeDocument/2006/relationships" xmlns:p="http://schemas.openxmlformats.org/presentationml/2006/main">
  <p:tag name="NAME" val="MoonShap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1.xml><?xml version="1.0" encoding="utf-8"?>
<p:tagLst xmlns:a="http://schemas.openxmlformats.org/drawingml/2006/main" xmlns:r="http://schemas.openxmlformats.org/officeDocument/2006/relationships" xmlns:p="http://schemas.openxmlformats.org/presentationml/2006/main">
  <p:tag name="NAME" val="MoonShape"/>
</p:tagLst>
</file>

<file path=ppt/tags/tag22.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23.xml><?xml version="1.0" encoding="utf-8"?>
<p:tagLst xmlns:a="http://schemas.openxmlformats.org/drawingml/2006/main" xmlns:r="http://schemas.openxmlformats.org/officeDocument/2006/relationships" xmlns:p="http://schemas.openxmlformats.org/presentationml/2006/main">
  <p:tag name="NAME" val="MoonShape"/>
</p:tagLst>
</file>

<file path=ppt/tags/tag2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5.xml><?xml version="1.0" encoding="utf-8"?>
<p:tagLst xmlns:a="http://schemas.openxmlformats.org/drawingml/2006/main" xmlns:r="http://schemas.openxmlformats.org/officeDocument/2006/relationships" xmlns:p="http://schemas.openxmlformats.org/presentationml/2006/main">
  <p:tag name="NAME" val="MoonShape"/>
</p:tagLst>
</file>

<file path=ppt/tags/tag2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WHCdWrak4kWwewRpdQQ8U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7XPrLH92r06q2t1m8ULRf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D9M_U5CL2USk900TXZlE8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7XPrLH92r06q2t1m8ULRfA"/>
</p:tagLst>
</file>

<file path=ppt/tags/tag31.xml><?xml version="1.0" encoding="utf-8"?>
<p:tagLst xmlns:a="http://schemas.openxmlformats.org/drawingml/2006/main" xmlns:r="http://schemas.openxmlformats.org/officeDocument/2006/relationships" xmlns:p="http://schemas.openxmlformats.org/presentationml/2006/main">
  <p:tag name="RESIZE" val="Yes"/>
  <p:tag name="THINKCELLSHAPEDONOTDELETE" val="p1VWKRLLX7k.p.NBFVz7wuw"/>
</p:tagLst>
</file>

<file path=ppt/tags/tag32.xml><?xml version="1.0" encoding="utf-8"?>
<p:tagLst xmlns:a="http://schemas.openxmlformats.org/drawingml/2006/main" xmlns:r="http://schemas.openxmlformats.org/officeDocument/2006/relationships" xmlns:p="http://schemas.openxmlformats.org/presentationml/2006/main">
  <p:tag name="RESIZE" val="Yes"/>
  <p:tag name="THINKCELLSHAPEDONOTDELETE" val="p1VWKRLLX7k.p.NBFVz7wuw"/>
</p:tagLst>
</file>

<file path=ppt/tags/tag33.xml><?xml version="1.0" encoding="utf-8"?>
<p:tagLst xmlns:a="http://schemas.openxmlformats.org/drawingml/2006/main" xmlns:r="http://schemas.openxmlformats.org/officeDocument/2006/relationships" xmlns:p="http://schemas.openxmlformats.org/presentationml/2006/main">
  <p:tag name="RESIZE" val="Yes"/>
  <p:tag name="THINKCELLSHAPEDONOTDELETE" val="p1VWKRLLX7k.p.NBFVz7wuw"/>
</p:tagLst>
</file>

<file path=ppt/tags/tag34.xml><?xml version="1.0" encoding="utf-8"?>
<p:tagLst xmlns:a="http://schemas.openxmlformats.org/drawingml/2006/main" xmlns:r="http://schemas.openxmlformats.org/officeDocument/2006/relationships" xmlns:p="http://schemas.openxmlformats.org/presentationml/2006/main">
  <p:tag name="RESIZE" val="Yes"/>
  <p:tag name="THINKCELLSHAPEDONOTDELETE" val="p1VWKRLLX7k.p.NBFVz7wuw"/>
</p:tagLst>
</file>

<file path=ppt/tags/tag35.xml><?xml version="1.0" encoding="utf-8"?>
<p:tagLst xmlns:a="http://schemas.openxmlformats.org/drawingml/2006/main" xmlns:r="http://schemas.openxmlformats.org/officeDocument/2006/relationships" xmlns:p="http://schemas.openxmlformats.org/presentationml/2006/main">
  <p:tag name="RESIZE" val="Yes"/>
  <p:tag name="THINKCELLSHAPEDONOTDELETE" val="p1VWKRLLX7k.p.NBFVz7wuw"/>
</p:tagLst>
</file>

<file path=ppt/tags/tag36.xml><?xml version="1.0" encoding="utf-8"?>
<p:tagLst xmlns:a="http://schemas.openxmlformats.org/drawingml/2006/main" xmlns:r="http://schemas.openxmlformats.org/officeDocument/2006/relationships" xmlns:p="http://schemas.openxmlformats.org/presentationml/2006/main">
  <p:tag name="RESIZE" val="Yes"/>
  <p:tag name="THINKCELLSHAPEDONOTDELETE" val="p1VWKRLLX7k.p.NBFVz7wu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RESIZE" val="Yes"/>
  <p:tag name="THINKCELLSHAPEDONOTDELETE" val="p1VWKRLLX7k.p.NBFVz7wu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DlkraCgZ0Uqw09kOXZ_L5w"/>
</p:tagLst>
</file>

<file path=ppt/tags/tag40.xml><?xml version="1.0" encoding="utf-8"?>
<p:tagLst xmlns:a="http://schemas.openxmlformats.org/drawingml/2006/main" xmlns:r="http://schemas.openxmlformats.org/officeDocument/2006/relationships" xmlns:p="http://schemas.openxmlformats.org/presentationml/2006/main">
  <p:tag name="RESIZE" val="Yes"/>
  <p:tag name="THINKCELLSHAPEDONOTDELETE" val="p1VWKRLLX7k.p.NBFVz7wu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RESIZE" val="Yes"/>
  <p:tag name="THINKCELLSHAPEDONOTDELETE" val="p1VWKRLLX7k.p.NBFVz7wu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0Rp6EF_mwkavoNlsElkMw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HCdWrak4kWwewRpdQQ8U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7XPrLH92r06q2t1m8ULR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Css8sKv502rgWTH_rH4r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g2XL5q32GEiCyzkBl02kug"/>
</p:tagLst>
</file>

<file path=ppt/theme/theme1.xml><?xml version="1.0" encoding="utf-8"?>
<a:theme xmlns:a="http://schemas.openxmlformats.org/drawingml/2006/main" name="Tennessee Valley Authority_Template">
  <a:themeElements>
    <a:clrScheme name="Tennessee Valley Authority_Template 1">
      <a:dk1>
        <a:srgbClr val="000000"/>
      </a:dk1>
      <a:lt1>
        <a:srgbClr val="FFFFFF"/>
      </a:lt1>
      <a:dk2>
        <a:srgbClr val="0C3C6A"/>
      </a:dk2>
      <a:lt2>
        <a:srgbClr val="FFFFFF"/>
      </a:lt2>
      <a:accent1>
        <a:srgbClr val="DEDEDE"/>
      </a:accent1>
      <a:accent2>
        <a:srgbClr val="75A6E7"/>
      </a:accent2>
      <a:accent3>
        <a:srgbClr val="FFFFFF"/>
      </a:accent3>
      <a:accent4>
        <a:srgbClr val="000000"/>
      </a:accent4>
      <a:accent5>
        <a:srgbClr val="ECECEC"/>
      </a:accent5>
      <a:accent6>
        <a:srgbClr val="6996D1"/>
      </a:accent6>
      <a:hlink>
        <a:srgbClr val="226CCB"/>
      </a:hlink>
      <a:folHlink>
        <a:srgbClr val="0C3C6A"/>
      </a:folHlink>
    </a:clrScheme>
    <a:fontScheme name="1_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ennessee Valley Authority_Template 1">
        <a:dk1>
          <a:srgbClr val="000000"/>
        </a:dk1>
        <a:lt1>
          <a:srgbClr val="FFFFFF"/>
        </a:lt1>
        <a:dk2>
          <a:srgbClr val="0C3C6A"/>
        </a:dk2>
        <a:lt2>
          <a:srgbClr val="FFFFFF"/>
        </a:lt2>
        <a:accent1>
          <a:srgbClr val="DEDEDE"/>
        </a:accent1>
        <a:accent2>
          <a:srgbClr val="75A6E7"/>
        </a:accent2>
        <a:accent3>
          <a:srgbClr val="FFFFFF"/>
        </a:accent3>
        <a:accent4>
          <a:srgbClr val="000000"/>
        </a:accent4>
        <a:accent5>
          <a:srgbClr val="ECECEC"/>
        </a:accent5>
        <a:accent6>
          <a:srgbClr val="6996D1"/>
        </a:accent6>
        <a:hlink>
          <a:srgbClr val="226CCB"/>
        </a:hlink>
        <a:folHlink>
          <a:srgbClr val="0C3C6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1DE6DE34140D4197CD4478D4E4C9EA" ma:contentTypeVersion="0" ma:contentTypeDescription="Create a new document." ma:contentTypeScope="" ma:versionID="6bb1096a2e15cda2eb156768590c243c">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5876CC5E-5B8C-4E8E-BABB-8ED9431CD299}">
  <ds:schemaRefs>
    <ds:schemaRef ds:uri="http://schemas.microsoft.com/sharepoint/v3/contenttype/forms"/>
  </ds:schemaRefs>
</ds:datastoreItem>
</file>

<file path=customXml/itemProps2.xml><?xml version="1.0" encoding="utf-8"?>
<ds:datastoreItem xmlns:ds="http://schemas.openxmlformats.org/officeDocument/2006/customXml" ds:itemID="{9BA3548F-C215-4EA1-AFB3-63B6D636D4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D72F30F1-992F-48E6-B2C4-1E7D9CD8B347}">
  <ds:schemaRefs>
    <ds:schemaRef ds:uri="http://purl.org/dc/terms/"/>
    <ds:schemaRef ds:uri="http://schemas.microsoft.com/office/2006/documentManagement/types"/>
    <ds:schemaRef ds:uri="http://purl.org/dc/dcmitype/"/>
    <ds:schemaRef ds:uri="http://purl.org/dc/elements/1.1/"/>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Tennessee Valley Authority_Template</Template>
  <TotalTime>9064</TotalTime>
  <Words>1059</Words>
  <Application>Microsoft Office PowerPoint</Application>
  <PresentationFormat>On-screen Show (4:3)</PresentationFormat>
  <Paragraphs>154</Paragraphs>
  <Slides>12</Slides>
  <Notes>3</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20" baseType="lpstr">
      <vt:lpstr>Arial</vt:lpstr>
      <vt:lpstr>Calibri</vt:lpstr>
      <vt:lpstr>Century Schoolbook</vt:lpstr>
      <vt:lpstr>Tahoma</vt:lpstr>
      <vt:lpstr>Times New Roman</vt:lpstr>
      <vt:lpstr>Tennessee Valley Authority_Template</vt:lpstr>
      <vt:lpstr>Office Theme</vt:lpstr>
      <vt:lpstr>think-cell Slide</vt:lpstr>
      <vt:lpstr>Vendor Auditing Program Implementing Best Practices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Corporate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Roadshow format will determine time available for capability-building</dc:title>
  <dc:creator>Markley Ward</dc:creator>
  <cp:lastModifiedBy>Kim Goodwin</cp:lastModifiedBy>
  <cp:revision>369</cp:revision>
  <cp:lastPrinted>2010-05-18T18:33:14Z</cp:lastPrinted>
  <dcterms:created xsi:type="dcterms:W3CDTF">2010-04-07T19:44:47Z</dcterms:created>
  <dcterms:modified xsi:type="dcterms:W3CDTF">2022-03-04T13:29:07Z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le">
    <vt:lpwstr>Roadshow format will determine time available for capability-building</vt:lpwstr>
  </property>
  <property fmtid="{D5CDD505-2E9C-101B-9397-08002B2CF9AE}" pid="3" name="Final">
    <vt:bool>true</vt:bool>
  </property>
  <property fmtid="{D5CDD505-2E9C-101B-9397-08002B2CF9AE}" pid="4" name="Event">
    <vt:lpwstr/>
  </property>
  <property fmtid="{D5CDD505-2E9C-101B-9397-08002B2CF9AE}" pid="5" name="Delivery Date">
    <vt:lpwstr>May 24, 2010</vt:lpwstr>
  </property>
  <property fmtid="{D5CDD505-2E9C-101B-9397-08002B2CF9AE}" pid="6" name="NotesPageLayout">
    <vt:lpwstr>Message</vt:lpwstr>
  </property>
  <property fmtid="{D5CDD505-2E9C-101B-9397-08002B2CF9AE}" pid="7" name="DocID">
    <vt:lpwstr/>
  </property>
  <property fmtid="{D5CDD505-2E9C-101B-9397-08002B2CF9AE}" pid="8" name="DocIDinTitle">
    <vt:bool>false</vt:bool>
  </property>
  <property fmtid="{D5CDD505-2E9C-101B-9397-08002B2CF9AE}" pid="9" name="DocIDinSlide">
    <vt:bool>false</vt:bool>
  </property>
  <property fmtid="{D5CDD505-2E9C-101B-9397-08002B2CF9AE}" pid="10" name="DocIDPosition">
    <vt:i4>1</vt:i4>
  </property>
  <property fmtid="{D5CDD505-2E9C-101B-9397-08002B2CF9AE}" pid="11" name="_NewReviewCycle">
    <vt:lpwstr/>
  </property>
  <property fmtid="{D5CDD505-2E9C-101B-9397-08002B2CF9AE}" pid="12" name="ContentTypeId">
    <vt:lpwstr>0x010100261DE6DE34140D4197CD4478D4E4C9EA</vt:lpwstr>
  </property>
</Properties>
</file>